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16" r:id="rId3"/>
    <p:sldId id="319" r:id="rId5"/>
    <p:sldId id="311" r:id="rId6"/>
    <p:sldId id="322" r:id="rId7"/>
    <p:sldId id="321" r:id="rId8"/>
    <p:sldId id="287" r:id="rId9"/>
    <p:sldId id="320" r:id="rId10"/>
    <p:sldId id="308" r:id="rId11"/>
    <p:sldId id="261" r:id="rId12"/>
    <p:sldId id="262" r:id="rId13"/>
    <p:sldId id="265" r:id="rId14"/>
    <p:sldId id="264" r:id="rId15"/>
    <p:sldId id="263" r:id="rId16"/>
    <p:sldId id="304" r:id="rId17"/>
    <p:sldId id="269" r:id="rId18"/>
    <p:sldId id="309" r:id="rId19"/>
    <p:sldId id="271" r:id="rId20"/>
    <p:sldId id="266" r:id="rId21"/>
    <p:sldId id="272" r:id="rId22"/>
    <p:sldId id="310" r:id="rId23"/>
    <p:sldId id="306" r:id="rId24"/>
    <p:sldId id="307" r:id="rId25"/>
    <p:sldId id="260" r:id="rId26"/>
    <p:sldId id="273" r:id="rId27"/>
    <p:sldId id="275" r:id="rId28"/>
    <p:sldId id="276" r:id="rId29"/>
    <p:sldId id="277"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微软用户" initials="微软用户" lastIdx="0" clrIdx="2"/>
  <p:cmAuthor id="4" name="Administrat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36.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F70230-ED12-4805-93DA-0DB6960CAFD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4E96642-A5FC-4320-91F2-56FBE52B49B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2" Type="http://schemas.openxmlformats.org/officeDocument/2006/relationships/image" Target="../media/image9.png"/><Relationship Id="rId11" Type="http://schemas.openxmlformats.org/officeDocument/2006/relationships/tags" Target="../tags/tag2.xml"/><Relationship Id="rId10"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5" name="图片 14" descr="晶格党建背景35-"/>
          <p:cNvPicPr>
            <a:picLocks noChangeAspect="1"/>
          </p:cNvPicPr>
          <p:nvPr userDrawn="1"/>
        </p:nvPicPr>
        <p:blipFill>
          <a:blip r:embed="rId2"/>
          <a:stretch>
            <a:fillRect/>
          </a:stretch>
        </p:blipFill>
        <p:spPr>
          <a:xfrm>
            <a:off x="-27940" y="0"/>
            <a:ext cx="12218670" cy="6858000"/>
          </a:xfrm>
          <a:prstGeom prst="rect">
            <a:avLst/>
          </a:prstGeom>
        </p:spPr>
      </p:pic>
      <p:grpSp>
        <p:nvGrpSpPr>
          <p:cNvPr id="17" name="组合 16"/>
          <p:cNvGrpSpPr/>
          <p:nvPr userDrawn="1"/>
        </p:nvGrpSpPr>
        <p:grpSpPr>
          <a:xfrm>
            <a:off x="9981085" y="621369"/>
            <a:ext cx="1554820" cy="1569802"/>
            <a:chOff x="15718" y="979"/>
            <a:chExt cx="2449" cy="2472"/>
          </a:xfrm>
        </p:grpSpPr>
        <p:pic>
          <p:nvPicPr>
            <p:cNvPr id="9" name="Picture 16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8" y="2548"/>
              <a:ext cx="749"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6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4" y="2182"/>
              <a:ext cx="797" cy="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40000">
              <a:off x="17379" y="1686"/>
              <a:ext cx="69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6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40000">
              <a:off x="16405" y="1768"/>
              <a:ext cx="317"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6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80000">
              <a:off x="16442" y="979"/>
              <a:ext cx="499"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60000">
              <a:off x="15718" y="1319"/>
              <a:ext cx="49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图片 18" descr="图片1555"/>
          <p:cNvPicPr>
            <a:picLocks noChangeAspect="1"/>
          </p:cNvPicPr>
          <p:nvPr userDrawn="1">
            <p:custDataLst>
              <p:tags r:id="rId9"/>
            </p:custDataLst>
          </p:nvPr>
        </p:nvPicPr>
        <p:blipFill>
          <a:blip r:embed="rId10"/>
          <a:stretch>
            <a:fillRect/>
          </a:stretch>
        </p:blipFill>
        <p:spPr>
          <a:xfrm>
            <a:off x="0" y="4559935"/>
            <a:ext cx="12192000" cy="2303145"/>
          </a:xfrm>
          <a:prstGeom prst="rect">
            <a:avLst/>
          </a:prstGeom>
        </p:spPr>
      </p:pic>
      <p:pic>
        <p:nvPicPr>
          <p:cNvPr id="44" name="图片 43"/>
          <p:cNvPicPr>
            <a:picLocks noChangeAspect="1"/>
          </p:cNvPicPr>
          <p:nvPr userDrawn="1">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28575" y="0"/>
            <a:ext cx="4222115" cy="1717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53B7F2D0-5C61-4ECD-8EF0-7DC153D8299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ABC027CB-4B16-4B21-A276-8705E54D531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2000">
        <p15:prstTrans prst="airplane"/>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14.png"/><Relationship Id="rId7"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image" Target="../media/image20.png"/><Relationship Id="rId11" Type="http://schemas.openxmlformats.org/officeDocument/2006/relationships/slideLayout" Target="../slideLayouts/slideLayout1.xml"/><Relationship Id="rId10" Type="http://schemas.openxmlformats.org/officeDocument/2006/relationships/image" Target="../media/image18.jpeg"/><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24.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35.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tags" Target="../tags/tag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tags" Target="../tags/tag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8.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1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tags" Target="../tags/tag14.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25" y="1713230"/>
            <a:ext cx="12192635" cy="2251075"/>
          </a:xfrm>
          <a:prstGeom prst="rect">
            <a:avLst/>
          </a:prstGeom>
        </p:spPr>
        <p:txBody>
          <a:bodyPr wrap="square">
            <a:spAutoFit/>
          </a:bodyPr>
          <a:lstStyle/>
          <a:p>
            <a:pPr algn="ctr">
              <a:lnSpc>
                <a:spcPct val="130000"/>
              </a:lnSpc>
            </a:pPr>
            <a:r>
              <a:rPr lang="zh-CN" altLang="en-US" sz="5400" b="1" dirty="0">
                <a:gradFill>
                  <a:gsLst>
                    <a:gs pos="0">
                      <a:srgbClr val="EA0000"/>
                    </a:gs>
                    <a:gs pos="57000">
                      <a:srgbClr val="C00000"/>
                    </a:gs>
                    <a:gs pos="79000">
                      <a:srgbClr val="EA0000"/>
                    </a:gs>
                  </a:gsLst>
                  <a:lin ang="5400000" scaled="1"/>
                </a:gradFill>
                <a:latin typeface="思源黑体 CN Heavy" panose="020B0A00000000000000" pitchFamily="34" charset="-122"/>
                <a:ea typeface="思源黑体 CN Heavy" panose="020B0A00000000000000" pitchFamily="34" charset="-122"/>
              </a:rPr>
              <a:t>学习贯彻党的二十届四中全会精神</a:t>
            </a:r>
            <a:endParaRPr lang="zh-CN" altLang="en-US" sz="5400" b="1" dirty="0">
              <a:gradFill>
                <a:gsLst>
                  <a:gs pos="0">
                    <a:srgbClr val="EA0000"/>
                  </a:gs>
                  <a:gs pos="57000">
                    <a:srgbClr val="C00000"/>
                  </a:gs>
                  <a:gs pos="79000">
                    <a:srgbClr val="EA0000"/>
                  </a:gs>
                </a:gsLst>
                <a:lin ang="5400000" scaled="1"/>
              </a:gradFill>
              <a:latin typeface="思源黑体 CN Heavy" panose="020B0A00000000000000" pitchFamily="34" charset="-122"/>
              <a:ea typeface="思源黑体 CN Heavy" panose="020B0A00000000000000" pitchFamily="34" charset="-122"/>
            </a:endParaRPr>
          </a:p>
          <a:p>
            <a:pPr algn="ctr">
              <a:lnSpc>
                <a:spcPct val="130000"/>
              </a:lnSpc>
            </a:pPr>
            <a:r>
              <a:rPr lang="zh-CN" altLang="en-US" sz="5400" b="1" dirty="0">
                <a:gradFill>
                  <a:gsLst>
                    <a:gs pos="0">
                      <a:srgbClr val="EA0000"/>
                    </a:gs>
                    <a:gs pos="57000">
                      <a:srgbClr val="C00000"/>
                    </a:gs>
                    <a:gs pos="79000">
                      <a:srgbClr val="EA0000"/>
                    </a:gs>
                  </a:gsLst>
                  <a:lin ang="5400000" scaled="1"/>
                </a:gradFill>
                <a:latin typeface="思源黑体 CN Heavy" panose="020B0A00000000000000" pitchFamily="34" charset="-122"/>
                <a:ea typeface="思源黑体 CN Heavy" panose="020B0A00000000000000" pitchFamily="34" charset="-122"/>
              </a:rPr>
              <a:t>学习会</a:t>
            </a:r>
            <a:endParaRPr lang="zh-CN" altLang="en-US" sz="5400" b="1" dirty="0">
              <a:gradFill>
                <a:gsLst>
                  <a:gs pos="0">
                    <a:srgbClr val="EA0000"/>
                  </a:gs>
                  <a:gs pos="57000">
                    <a:srgbClr val="C00000"/>
                  </a:gs>
                  <a:gs pos="79000">
                    <a:srgbClr val="EA0000"/>
                  </a:gs>
                </a:gsLst>
                <a:lin ang="5400000" scaled="1"/>
              </a:gradFill>
              <a:latin typeface="思源黑体 CN Heavy" panose="020B0A00000000000000" pitchFamily="34" charset="-122"/>
              <a:ea typeface="思源黑体 CN Heavy" panose="020B0A00000000000000" pitchFamily="34" charset="-122"/>
            </a:endParaRPr>
          </a:p>
        </p:txBody>
      </p:sp>
      <p:grpSp>
        <p:nvGrpSpPr>
          <p:cNvPr id="17" name="组合 16"/>
          <p:cNvGrpSpPr/>
          <p:nvPr/>
        </p:nvGrpSpPr>
        <p:grpSpPr>
          <a:xfrm>
            <a:off x="10475750" y="187664"/>
            <a:ext cx="1554820" cy="1569802"/>
            <a:chOff x="15718" y="979"/>
            <a:chExt cx="2449" cy="2472"/>
          </a:xfrm>
        </p:grpSpPr>
        <p:pic>
          <p:nvPicPr>
            <p:cNvPr id="9" name="Picture 164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418" y="2548"/>
              <a:ext cx="749"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6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4" y="2182"/>
              <a:ext cx="797" cy="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40000">
              <a:off x="17379" y="1686"/>
              <a:ext cx="69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6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40000">
              <a:off x="16405" y="1768"/>
              <a:ext cx="317"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6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80000">
              <a:off x="16442" y="979"/>
              <a:ext cx="499"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60000">
              <a:off x="15718" y="1319"/>
              <a:ext cx="49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走进新时代">
            <a:hlinkClick r:id="" action="ppaction://media"/>
          </p:cNvPr>
          <p:cNvPicPr>
            <a:picLocks noChangeAspect="1"/>
          </p:cNvPicPr>
          <p:nvPr>
            <a:audioFile r:link="rId7"/>
            <p:extLst>
              <p:ext uri="{DAA4B4D4-6D71-4841-9C94-3DE7FCFB9230}">
                <p14:media xmlns:p14="http://schemas.microsoft.com/office/powerpoint/2010/main" r:embed="rId8">
                  <p14:trim st="2560.000000"/>
                </p14:media>
              </p:ext>
            </p:extLst>
          </p:nvPr>
        </p:nvPicPr>
        <p:blipFill>
          <a:blip r:embed="rId9"/>
          <a:stretch>
            <a:fillRect/>
          </a:stretch>
        </p:blipFill>
        <p:spPr>
          <a:xfrm>
            <a:off x="8828082" y="-2152650"/>
            <a:ext cx="609600" cy="609600"/>
          </a:xfrm>
          <a:prstGeom prst="rect">
            <a:avLst/>
          </a:prstGeom>
        </p:spPr>
      </p:pic>
      <p:grpSp>
        <p:nvGrpSpPr>
          <p:cNvPr id="20" name="组合 19"/>
          <p:cNvGrpSpPr/>
          <p:nvPr/>
        </p:nvGrpSpPr>
        <p:grpSpPr>
          <a:xfrm>
            <a:off x="4391710" y="4256245"/>
            <a:ext cx="3560974" cy="1042018"/>
            <a:chOff x="8528" y="5829"/>
            <a:chExt cx="5608" cy="1642"/>
          </a:xfrm>
        </p:grpSpPr>
        <p:sp>
          <p:nvSpPr>
            <p:cNvPr id="38" name="文本框 37"/>
            <p:cNvSpPr txBox="1"/>
            <p:nvPr/>
          </p:nvSpPr>
          <p:spPr>
            <a:xfrm>
              <a:off x="8528" y="5829"/>
              <a:ext cx="5608" cy="823"/>
            </a:xfrm>
            <a:prstGeom prst="rect">
              <a:avLst/>
            </a:prstGeom>
            <a:noFill/>
          </p:spPr>
          <p:txBody>
            <a:bodyPr wrap="none" rtlCol="0">
              <a:spAutoFit/>
              <a:scene3d>
                <a:camera prst="orthographicFront"/>
                <a:lightRig rig="threePt" dir="t"/>
              </a:scene3d>
              <a:sp3d contourW="12700"/>
            </a:bodyPr>
            <a:lstStyle/>
            <a:p>
              <a:pPr defTabSz="914400">
                <a:defRPr/>
              </a:pPr>
              <a:r>
                <a:rPr lang="zh-CN" altLang="en-US" sz="2800" kern="0" dirty="0">
                  <a:solidFill>
                    <a:srgbClr val="C00000"/>
                  </a:solidFill>
                  <a:latin typeface="微软雅黑" panose="020B0503020204020204" charset="-122"/>
                  <a:ea typeface="微软雅黑" panose="020B0503020204020204" charset="-122"/>
                </a:rPr>
                <a:t>武夷学院工会委员会</a:t>
              </a:r>
              <a:r>
                <a:rPr lang="en-US" altLang="zh-CN" sz="2800" kern="0" dirty="0">
                  <a:solidFill>
                    <a:srgbClr val="C00000"/>
                  </a:solidFill>
                  <a:latin typeface="思源黑体 CN Medium" panose="020B0600000000000000" pitchFamily="34" charset="-122"/>
                  <a:ea typeface="思源黑体 CN Medium" panose="020B0600000000000000" pitchFamily="34" charset="-122"/>
                </a:rPr>
                <a:t> </a:t>
              </a:r>
              <a:endParaRPr lang="en-US" altLang="zh-CN" sz="2800" kern="0" dirty="0">
                <a:solidFill>
                  <a:srgbClr val="C00000"/>
                </a:solidFill>
                <a:latin typeface="思源黑体 CN Medium" panose="020B0600000000000000" pitchFamily="34" charset="-122"/>
                <a:ea typeface="思源黑体 CN Medium" panose="020B0600000000000000" pitchFamily="34" charset="-122"/>
              </a:endParaRPr>
            </a:p>
          </p:txBody>
        </p:sp>
        <p:sp>
          <p:nvSpPr>
            <p:cNvPr id="42" name="文本框 41"/>
            <p:cNvSpPr txBox="1"/>
            <p:nvPr/>
          </p:nvSpPr>
          <p:spPr>
            <a:xfrm>
              <a:off x="9244" y="6648"/>
              <a:ext cx="3936" cy="823"/>
            </a:xfrm>
            <a:prstGeom prst="rect">
              <a:avLst/>
            </a:prstGeom>
            <a:noFill/>
          </p:spPr>
          <p:txBody>
            <a:bodyPr wrap="none" rtlCol="0">
              <a:spAutoFit/>
              <a:scene3d>
                <a:camera prst="orthographicFront"/>
                <a:lightRig rig="threePt" dir="t"/>
              </a:scene3d>
              <a:sp3d contourW="12700"/>
            </a:bodyPr>
            <a:lstStyle/>
            <a:p>
              <a:pPr defTabSz="914400">
                <a:defRPr/>
              </a:pPr>
              <a:r>
                <a:rPr lang="en-US" altLang="zh-CN" sz="2800" kern="0" dirty="0" smtClean="0">
                  <a:solidFill>
                    <a:srgbClr val="C00000"/>
                  </a:solidFill>
                  <a:latin typeface="微软雅黑" panose="020B0503020204020204" charset="-122"/>
                  <a:ea typeface="微软雅黑" panose="020B0503020204020204" charset="-122"/>
                  <a:cs typeface="微软雅黑" panose="020B0503020204020204" charset="-122"/>
                </a:rPr>
                <a:t>2026</a:t>
              </a:r>
              <a:r>
                <a:rPr lang="zh-CN" altLang="en-US" sz="2800" kern="0" dirty="0" smtClean="0">
                  <a:solidFill>
                    <a:srgbClr val="C00000"/>
                  </a:solidFill>
                  <a:latin typeface="微软雅黑" panose="020B0503020204020204" charset="-122"/>
                  <a:ea typeface="微软雅黑" panose="020B0503020204020204" charset="-122"/>
                  <a:cs typeface="微软雅黑" panose="020B0503020204020204" charset="-122"/>
                </a:rPr>
                <a:t>年</a:t>
              </a:r>
              <a:r>
                <a:rPr lang="en-US" altLang="zh-CN" sz="2800" kern="0" dirty="0" smtClean="0">
                  <a:solidFill>
                    <a:srgbClr val="C00000"/>
                  </a:solidFill>
                  <a:latin typeface="微软雅黑" panose="020B0503020204020204" charset="-122"/>
                  <a:ea typeface="微软雅黑" panose="020B0503020204020204" charset="-122"/>
                  <a:cs typeface="微软雅黑" panose="020B0503020204020204" charset="-122"/>
                </a:rPr>
                <a:t>4</a:t>
              </a:r>
              <a:r>
                <a:rPr lang="zh-CN" altLang="en-US" sz="2800" kern="0" dirty="0" smtClean="0">
                  <a:solidFill>
                    <a:srgbClr val="C00000"/>
                  </a:solidFill>
                  <a:latin typeface="微软雅黑" panose="020B0503020204020204" charset="-122"/>
                  <a:ea typeface="微软雅黑" panose="020B0503020204020204" charset="-122"/>
                  <a:cs typeface="微软雅黑" panose="020B0503020204020204" charset="-122"/>
                </a:rPr>
                <a:t>月</a:t>
              </a:r>
              <a:r>
                <a:rPr lang="en-US" altLang="zh-CN" sz="2800" kern="0" dirty="0" smtClean="0">
                  <a:solidFill>
                    <a:srgbClr val="C00000"/>
                  </a:solidFill>
                  <a:latin typeface="微软雅黑" panose="020B0503020204020204" charset="-122"/>
                  <a:ea typeface="微软雅黑" panose="020B0503020204020204" charset="-122"/>
                  <a:cs typeface="微软雅黑" panose="020B0503020204020204" charset="-122"/>
                </a:rPr>
                <a:t>9</a:t>
              </a:r>
              <a:r>
                <a:rPr lang="zh-CN" altLang="en-US" sz="2800" kern="0" dirty="0" smtClean="0">
                  <a:solidFill>
                    <a:srgbClr val="C00000"/>
                  </a:solidFill>
                  <a:latin typeface="微软雅黑" panose="020B0503020204020204" charset="-122"/>
                  <a:ea typeface="微软雅黑" panose="020B0503020204020204" charset="-122"/>
                  <a:cs typeface="微软雅黑" panose="020B0503020204020204" charset="-122"/>
                </a:rPr>
                <a:t>日</a:t>
              </a:r>
              <a:endParaRPr lang="zh-CN" altLang="en-US" sz="2800" kern="0" dirty="0" smtClean="0">
                <a:solidFill>
                  <a:srgbClr val="C00000"/>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2" accel="36000" decel="64000" fill="hold" grpId="0" nodeType="withEffect">
                                  <p:stCondLst>
                                    <p:cond delay="9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100" fill="hold"/>
                                        <p:tgtEl>
                                          <p:spTgt spid="7"/>
                                        </p:tgtEl>
                                        <p:attrNameLst>
                                          <p:attrName>ppt_x</p:attrName>
                                        </p:attrNameLst>
                                      </p:cBhvr>
                                      <p:tavLst>
                                        <p:tav tm="0">
                                          <p:val>
                                            <p:strVal val="1+#ppt_w/2"/>
                                          </p:val>
                                        </p:tav>
                                        <p:tav tm="100000">
                                          <p:val>
                                            <p:strVal val="#ppt_x"/>
                                          </p:val>
                                        </p:tav>
                                      </p:tavLst>
                                    </p:anim>
                                    <p:anim calcmode="lin" valueType="num">
                                      <p:cBhvr additive="base">
                                        <p:cTn id="10" dur="1100" fill="hold"/>
                                        <p:tgtEl>
                                          <p:spTgt spid="7"/>
                                        </p:tgtEl>
                                        <p:attrNameLst>
                                          <p:attrName>ppt_y</p:attrName>
                                        </p:attrNameLst>
                                      </p:cBhvr>
                                      <p:tavLst>
                                        <p:tav tm="0">
                                          <p:val>
                                            <p:strVal val="#ppt_y"/>
                                          </p:val>
                                        </p:tav>
                                        <p:tav tm="100000">
                                          <p:val>
                                            <p:strVal val="#ppt_y"/>
                                          </p:val>
                                        </p:tav>
                                      </p:tavLst>
                                    </p:anim>
                                  </p:childTnLst>
                                </p:cTn>
                              </p:par>
                            </p:childTnLst>
                          </p:cTn>
                        </p:par>
                        <p:par>
                          <p:cTn id="11" fill="hold">
                            <p:stCondLst>
                              <p:cond delay="0"/>
                            </p:stCondLst>
                            <p:childTnLst>
                              <p:par>
                                <p:cTn id="12" presetID="55" presetClass="entr" presetSubtype="0" fill="hold" nodeType="afterEffect">
                                  <p:stCondLst>
                                    <p:cond delay="0"/>
                                  </p:stCondLst>
                                  <p:childTnLst>
                                    <p:set>
                                      <p:cBhvr>
                                        <p:cTn id="13" dur="2000" fill="hold">
                                          <p:stCondLst>
                                            <p:cond delay="0"/>
                                          </p:stCondLst>
                                        </p:cTn>
                                        <p:tgtEl>
                                          <p:spTgt spid="20"/>
                                        </p:tgtEl>
                                        <p:attrNameLst>
                                          <p:attrName>style.visibility</p:attrName>
                                        </p:attrNameLst>
                                      </p:cBhvr>
                                      <p:to>
                                        <p:strVal val="visible"/>
                                      </p:to>
                                    </p:set>
                                    <p:anim calcmode="lin" valueType="num">
                                      <p:cBhvr>
                                        <p:cTn id="14" dur="2000" fill="hold"/>
                                        <p:tgtEl>
                                          <p:spTgt spid="20"/>
                                        </p:tgtEl>
                                        <p:attrNameLst>
                                          <p:attrName>ppt_w</p:attrName>
                                        </p:attrNameLst>
                                      </p:cBhvr>
                                      <p:tavLst>
                                        <p:tav tm="0">
                                          <p:val>
                                            <p:strVal val="#ppt_w*0.70"/>
                                          </p:val>
                                        </p:tav>
                                        <p:tav tm="100000">
                                          <p:val>
                                            <p:strVal val="#ppt_w"/>
                                          </p:val>
                                        </p:tav>
                                      </p:tavLst>
                                    </p:anim>
                                    <p:anim calcmode="lin" valueType="num">
                                      <p:cBhvr>
                                        <p:cTn id="15" dur="2000" fill="hold"/>
                                        <p:tgtEl>
                                          <p:spTgt spid="20"/>
                                        </p:tgtEl>
                                        <p:attrNameLst>
                                          <p:attrName>ppt_h</p:attrName>
                                        </p:attrNameLst>
                                      </p:cBhvr>
                                      <p:tavLst>
                                        <p:tav tm="0">
                                          <p:val>
                                            <p:strVal val="#ppt_h"/>
                                          </p:val>
                                        </p:tav>
                                        <p:tav tm="100000">
                                          <p:val>
                                            <p:strVal val="#ppt_h"/>
                                          </p:val>
                                        </p:tav>
                                      </p:tavLst>
                                    </p:anim>
                                    <p:animEffect transition="in" filter="fade">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
                <p:cTn id="17"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2" name="table 182"/>
          <p:cNvGraphicFramePr>
            <a:graphicFrameLocks noGrp="1"/>
          </p:cNvGraphicFramePr>
          <p:nvPr>
            <p:custDataLst>
              <p:tags r:id="rId1"/>
            </p:custDataLst>
          </p:nvPr>
        </p:nvGraphicFramePr>
        <p:xfrm>
          <a:off x="3183255" y="3246120"/>
          <a:ext cx="5050155" cy="2610485"/>
        </p:xfrm>
        <a:graphic>
          <a:graphicData uri="http://schemas.openxmlformats.org/drawingml/2006/table">
            <a:tbl>
              <a:tblPr/>
              <a:tblGrid>
                <a:gridCol w="5050155"/>
              </a:tblGrid>
              <a:tr h="2610485">
                <a:tc>
                  <a:txBody>
                    <a:bodyPr/>
                    <a:lstStyle/>
                    <a:p>
                      <a:pPr algn="l" rtl="0" eaLnBrk="0">
                        <a:lnSpc>
                          <a:spcPct val="171000"/>
                        </a:lnSpc>
                      </a:pPr>
                      <a:r>
                        <a:rPr lang="en-US" sz="2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  </a:t>
                      </a:r>
                      <a:r>
                        <a:rPr sz="2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材料准备</a:t>
                      </a:r>
                      <a:r>
                        <a:rPr sz="18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dirty="0"/>
                    </a:p>
                    <a:p>
                      <a:pPr marL="484505" algn="l" rtl="0" eaLnBrk="0">
                        <a:lnSpc>
                          <a:spcPct val="93000"/>
                        </a:lnSpc>
                        <a:spcBef>
                          <a:spcPts val="1185"/>
                        </a:spcBef>
                      </a:pP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①</a:t>
                      </a:r>
                      <a:r>
                        <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报销审批单</a:t>
                      </a:r>
                      <a:endPar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84505" algn="l" rtl="0" eaLnBrk="0">
                        <a:lnSpc>
                          <a:spcPct val="93000"/>
                        </a:lnSpc>
                        <a:spcBef>
                          <a:spcPts val="1185"/>
                        </a:spcBef>
                      </a:pP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②</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出生证复印件</a:t>
                      </a:r>
                      <a:endPar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84505" algn="l" rtl="0" eaLnBrk="0">
                        <a:lnSpc>
                          <a:spcPct val="93000"/>
                        </a:lnSpc>
                        <a:spcBef>
                          <a:spcPts val="1185"/>
                        </a:spcBef>
                      </a:pPr>
                      <a:r>
                        <a:rPr sz="1800" kern="0" spc="-10" dirty="0">
                          <a:solidFill>
                            <a:srgbClr val="000000">
                              <a:alpha val="100000"/>
                            </a:srgbClr>
                          </a:solidFill>
                          <a:latin typeface="Calibri" panose="020F0502020204030204" charset="0"/>
                          <a:ea typeface="微软雅黑" panose="020B0503020204020204" charset="-122"/>
                          <a:cs typeface="微软雅黑" panose="020B0503020204020204" charset="-122"/>
                          <a:sym typeface="+mn-ea"/>
                        </a:rPr>
                        <a:t>③</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填写领款单</a:t>
                      </a:r>
                      <a:endParaRPr lang="en-US" altLang="en-US" sz="1800" dirty="0"/>
                    </a:p>
                    <a:p>
                      <a:pPr marL="484505" algn="l" rtl="0" eaLnBrk="0">
                        <a:lnSpc>
                          <a:spcPct val="89000"/>
                        </a:lnSpc>
                        <a:spcBef>
                          <a:spcPts val="1230"/>
                        </a:spcBef>
                      </a:pP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④填写《教职工生育慰问申请表》</a:t>
                      </a:r>
                      <a:endParaRPr lang="en-US" altLang="en-US" sz="1800" dirty="0"/>
                    </a:p>
                    <a:p>
                      <a:pPr marL="1938655" algn="l" rtl="0" eaLnBrk="0">
                        <a:lnSpc>
                          <a:spcPts val="2915"/>
                        </a:lnSpc>
                      </a:pPr>
                      <a:endParaRPr lang="en-US" altLang="en-US" sz="1500" dirty="0"/>
                    </a:p>
                  </a:txBody>
                  <a:tcPr marL="0" marR="0" marT="0" marB="0" vert="horz">
                    <a:lnL w="38100" cap="flat" cmpd="sng" algn="ctr">
                      <a:solidFill>
                        <a:srgbClr val="F1C8C5"/>
                      </a:solidFill>
                      <a:prstDash val="solid"/>
                      <a:round/>
                      <a:headEnd type="none" w="med" len="med"/>
                      <a:tailEnd type="none" w="med" len="med"/>
                    </a:lnL>
                    <a:lnR w="38100" cap="flat" cmpd="sng" algn="ctr">
                      <a:solidFill>
                        <a:srgbClr val="F1C8C5"/>
                      </a:solidFill>
                      <a:prstDash val="solid"/>
                      <a:round/>
                      <a:headEnd type="none" w="med" len="med"/>
                      <a:tailEnd type="none" w="med" len="med"/>
                    </a:lnR>
                    <a:lnT w="38100" cap="flat" cmpd="sng" algn="ctr">
                      <a:solidFill>
                        <a:srgbClr val="F1C8C5"/>
                      </a:solidFill>
                      <a:prstDash val="solid"/>
                      <a:round/>
                      <a:headEnd type="none" w="med" len="med"/>
                      <a:tailEnd type="none" w="med" len="med"/>
                    </a:lnT>
                    <a:lnB w="38100" cap="flat" cmpd="sng" algn="ctr">
                      <a:solidFill>
                        <a:srgbClr val="F1C8C5"/>
                      </a:solidFill>
                      <a:prstDash val="solid"/>
                      <a:round/>
                      <a:headEnd type="none" w="med" len="med"/>
                      <a:tailEnd type="none" w="med" len="med"/>
                    </a:lnB>
                  </a:tcPr>
                </a:tc>
              </a:tr>
            </a:tbl>
          </a:graphicData>
        </a:graphic>
      </p:graphicFrame>
      <p:pic>
        <p:nvPicPr>
          <p:cNvPr id="184" name="picture 184"/>
          <p:cNvPicPr>
            <a:picLocks noChangeAspect="1"/>
          </p:cNvPicPr>
          <p:nvPr/>
        </p:nvPicPr>
        <p:blipFill>
          <a:blip r:embed="rId2"/>
          <a:stretch>
            <a:fillRect/>
          </a:stretch>
        </p:blipFill>
        <p:spPr>
          <a:xfrm rot="21600000">
            <a:off x="0" y="2848133"/>
            <a:ext cx="2228962" cy="3834515"/>
          </a:xfrm>
          <a:prstGeom prst="rect">
            <a:avLst/>
          </a:prstGeom>
        </p:spPr>
      </p:pic>
      <p:graphicFrame>
        <p:nvGraphicFramePr>
          <p:cNvPr id="186" name="table 186"/>
          <p:cNvGraphicFramePr>
            <a:graphicFrameLocks noGrp="1"/>
          </p:cNvGraphicFramePr>
          <p:nvPr>
            <p:custDataLst>
              <p:tags r:id="rId3"/>
            </p:custDataLst>
          </p:nvPr>
        </p:nvGraphicFramePr>
        <p:xfrm>
          <a:off x="3183255" y="1946275"/>
          <a:ext cx="5050155" cy="1030605"/>
        </p:xfrm>
        <a:graphic>
          <a:graphicData uri="http://schemas.openxmlformats.org/drawingml/2006/table">
            <a:tbl>
              <a:tblPr/>
              <a:tblGrid>
                <a:gridCol w="5050155"/>
              </a:tblGrid>
              <a:tr h="1030605">
                <a:tc>
                  <a:txBody>
                    <a:bodyPr/>
                    <a:lstStyle/>
                    <a:p>
                      <a:pPr algn="l" rtl="0" eaLnBrk="0">
                        <a:lnSpc>
                          <a:spcPct val="108000"/>
                        </a:lnSpc>
                      </a:pPr>
                      <a:endParaRPr lang="en-US" altLang="en-US" sz="900" dirty="0"/>
                    </a:p>
                    <a:p>
                      <a:pPr marL="158750" algn="l" rtl="0" eaLnBrk="0">
                        <a:lnSpc>
                          <a:spcPct val="89000"/>
                        </a:lnSpc>
                        <a:spcBef>
                          <a:spcPts val="5"/>
                        </a:spcBef>
                      </a:pPr>
                      <a:r>
                        <a:rPr sz="2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费用标准：</a:t>
                      </a:r>
                      <a:r>
                        <a:rPr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以出生证时间</a:t>
                      </a:r>
                      <a:r>
                        <a:rPr lang="zh-CN"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为准。</a:t>
                      </a:r>
                      <a:r>
                        <a:rPr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 1</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000元/会员，现金</a:t>
                      </a:r>
                      <a:r>
                        <a:rPr lang="zh-CN" alt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实物，</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生</a:t>
                      </a:r>
                      <a:r>
                        <a:rPr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育的男女方会员可</a:t>
                      </a:r>
                      <a:r>
                        <a:rPr sz="1800" kern="0" spc="-60" dirty="0">
                          <a:solidFill>
                            <a:srgbClr val="FF0000">
                              <a:alpha val="100000"/>
                            </a:srgbClr>
                          </a:solidFill>
                          <a:latin typeface="微软雅黑" panose="020B0503020204020204" charset="-122"/>
                          <a:ea typeface="微软雅黑" panose="020B0503020204020204" charset="-122"/>
                          <a:cs typeface="微软雅黑" panose="020B0503020204020204" charset="-122"/>
                        </a:rPr>
                        <a:t>同时慰问</a:t>
                      </a:r>
                      <a:r>
                        <a:rPr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，以</a:t>
                      </a:r>
                      <a:r>
                        <a:rPr sz="1800" b="1" kern="0" spc="-60" dirty="0">
                          <a:solidFill>
                            <a:srgbClr val="FF0000">
                              <a:alpha val="100000"/>
                            </a:srgbClr>
                          </a:solidFill>
                          <a:latin typeface="微软雅黑" panose="020B0503020204020204" charset="-122"/>
                          <a:ea typeface="微软雅黑" panose="020B0503020204020204" charset="-122"/>
                          <a:cs typeface="微软雅黑" panose="020B0503020204020204" charset="-122"/>
                        </a:rPr>
                        <a:t>女方</a:t>
                      </a:r>
                      <a:r>
                        <a:rPr sz="18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报账为主。</a:t>
                      </a:r>
                      <a:endParaRPr lang="en-US" altLang="en-US" sz="1800" dirty="0"/>
                    </a:p>
                  </a:txBody>
                  <a:tcPr marL="0" marR="0" marT="0" marB="0" vert="horz">
                    <a:lnL w="38100" cap="flat" cmpd="sng" algn="ctr">
                      <a:solidFill>
                        <a:srgbClr val="F1C8C5"/>
                      </a:solidFill>
                      <a:prstDash val="solid"/>
                      <a:round/>
                      <a:headEnd type="none" w="med" len="med"/>
                      <a:tailEnd type="none" w="med" len="med"/>
                    </a:lnL>
                    <a:lnR w="38100" cap="flat" cmpd="sng" algn="ctr">
                      <a:solidFill>
                        <a:srgbClr val="F1C8C5"/>
                      </a:solidFill>
                      <a:prstDash val="solid"/>
                      <a:round/>
                      <a:headEnd type="none" w="med" len="med"/>
                      <a:tailEnd type="none" w="med" len="med"/>
                    </a:lnR>
                    <a:lnT w="38100" cap="flat" cmpd="sng" algn="ctr">
                      <a:solidFill>
                        <a:srgbClr val="F1C8C5"/>
                      </a:solidFill>
                      <a:prstDash val="solid"/>
                      <a:round/>
                      <a:headEnd type="none" w="med" len="med"/>
                      <a:tailEnd type="none" w="med" len="med"/>
                    </a:lnT>
                    <a:lnB w="38100" cap="flat" cmpd="sng" algn="ctr">
                      <a:solidFill>
                        <a:srgbClr val="F1C8C5"/>
                      </a:solidFill>
                      <a:prstDash val="solid"/>
                      <a:round/>
                      <a:headEnd type="none" w="med" len="med"/>
                      <a:tailEnd type="none" w="med" len="med"/>
                    </a:lnB>
                  </a:tcPr>
                </a:tc>
              </a:tr>
            </a:tbl>
          </a:graphicData>
        </a:graphic>
      </p:graphicFrame>
      <p:graphicFrame>
        <p:nvGraphicFramePr>
          <p:cNvPr id="188" name="table 188"/>
          <p:cNvGraphicFramePr>
            <a:graphicFrameLocks noGrp="1"/>
          </p:cNvGraphicFramePr>
          <p:nvPr>
            <p:custDataLst>
              <p:tags r:id="rId4"/>
            </p:custDataLst>
          </p:nvPr>
        </p:nvGraphicFramePr>
        <p:xfrm>
          <a:off x="3183255" y="5499100"/>
          <a:ext cx="5050155" cy="1184275"/>
        </p:xfrm>
        <a:graphic>
          <a:graphicData uri="http://schemas.openxmlformats.org/drawingml/2006/table">
            <a:tbl>
              <a:tblPr/>
              <a:tblGrid>
                <a:gridCol w="5050155"/>
              </a:tblGrid>
              <a:tr h="1184275">
                <a:tc>
                  <a:txBody>
                    <a:bodyPr/>
                    <a:lstStyle/>
                    <a:p>
                      <a:pPr algn="l" rtl="0" eaLnBrk="0">
                        <a:lnSpc>
                          <a:spcPct val="195000"/>
                        </a:lnSpc>
                      </a:pPr>
                      <a:endParaRPr lang="en-US" altLang="en-US" sz="1000" dirty="0"/>
                    </a:p>
                    <a:p>
                      <a:pPr marL="318770" algn="l" rtl="0" eaLnBrk="0">
                        <a:lnSpc>
                          <a:spcPct val="97000"/>
                        </a:lnSpc>
                        <a:spcBef>
                          <a:spcPts val="0"/>
                        </a:spcBef>
                      </a:pPr>
                      <a:r>
                        <a:rPr sz="24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材料提交</a:t>
                      </a:r>
                      <a:r>
                        <a:rPr sz="18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二级分工会主席审批、校工会审批后提交至财务处。</a:t>
                      </a:r>
                      <a:endParaRPr lang="en-US" altLang="en-US" sz="1800" dirty="0"/>
                    </a:p>
                    <a:p>
                      <a:pPr marL="318770" algn="l" rtl="0" eaLnBrk="0">
                        <a:lnSpc>
                          <a:spcPct val="97000"/>
                        </a:lnSpc>
                        <a:spcBef>
                          <a:spcPts val="0"/>
                        </a:spcBef>
                      </a:pPr>
                      <a:endParaRPr lang="en-US" altLang="en-US" sz="1800" dirty="0"/>
                    </a:p>
                  </a:txBody>
                  <a:tcPr marL="0" marR="0" marT="0" marB="0" vert="horz">
                    <a:lnL w="38100" cap="flat" cmpd="sng" algn="ctr">
                      <a:solidFill>
                        <a:srgbClr val="F1C8C5"/>
                      </a:solidFill>
                      <a:prstDash val="solid"/>
                      <a:round/>
                      <a:headEnd type="none" w="med" len="med"/>
                      <a:tailEnd type="none" w="med" len="med"/>
                    </a:lnL>
                    <a:lnR w="38100" cap="flat" cmpd="sng" algn="ctr">
                      <a:solidFill>
                        <a:srgbClr val="F1C8C5"/>
                      </a:solidFill>
                      <a:prstDash val="solid"/>
                      <a:round/>
                      <a:headEnd type="none" w="med" len="med"/>
                      <a:tailEnd type="none" w="med" len="med"/>
                    </a:lnR>
                    <a:lnT w="38100" cap="flat" cmpd="sng" algn="ctr">
                      <a:solidFill>
                        <a:srgbClr val="F1C8C5"/>
                      </a:solidFill>
                      <a:prstDash val="solid"/>
                      <a:round/>
                      <a:headEnd type="none" w="med" len="med"/>
                      <a:tailEnd type="none" w="med" len="med"/>
                    </a:lnT>
                    <a:lnB w="38100" cap="flat" cmpd="sng" algn="ctr">
                      <a:solidFill>
                        <a:srgbClr val="F1C8C5"/>
                      </a:solidFill>
                      <a:prstDash val="solid"/>
                      <a:round/>
                      <a:headEnd type="none" w="med" len="med"/>
                      <a:tailEnd type="none" w="med" len="med"/>
                    </a:lnB>
                  </a:tcPr>
                </a:tc>
              </a:tr>
            </a:tbl>
          </a:graphicData>
        </a:graphic>
      </p:graphicFrame>
      <p:graphicFrame>
        <p:nvGraphicFramePr>
          <p:cNvPr id="190" name="table 190"/>
          <p:cNvGraphicFramePr>
            <a:graphicFrameLocks noGrp="1"/>
          </p:cNvGraphicFramePr>
          <p:nvPr/>
        </p:nvGraphicFramePr>
        <p:xfrm>
          <a:off x="8404288" y="4732515"/>
          <a:ext cx="2571750" cy="1400175"/>
        </p:xfrm>
        <a:graphic>
          <a:graphicData uri="http://schemas.openxmlformats.org/drawingml/2006/table">
            <a:tbl>
              <a:tblPr/>
              <a:tblGrid>
                <a:gridCol w="2571750"/>
              </a:tblGrid>
              <a:tr h="1390650">
                <a:tc>
                  <a:txBody>
                    <a:bodyPr/>
                    <a:lstStyle/>
                    <a:p>
                      <a:pPr algn="l" rtl="0" eaLnBrk="0">
                        <a:lnSpc>
                          <a:spcPct val="100000"/>
                        </a:lnSpc>
                      </a:pPr>
                      <a:endParaRPr lang="en-US" altLang="en-US" sz="1000" dirty="0"/>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99999"/>
                    </a:solidFill>
                  </a:tcPr>
                </a:tc>
              </a:tr>
            </a:tbl>
          </a:graphicData>
        </a:graphic>
      </p:graphicFrame>
      <p:pic>
        <p:nvPicPr>
          <p:cNvPr id="192" name="picture 192"/>
          <p:cNvPicPr>
            <a:picLocks noChangeAspect="1"/>
          </p:cNvPicPr>
          <p:nvPr/>
        </p:nvPicPr>
        <p:blipFill>
          <a:blip r:embed="rId5"/>
          <a:stretch>
            <a:fillRect/>
          </a:stretch>
        </p:blipFill>
        <p:spPr>
          <a:xfrm rot="21600000">
            <a:off x="8535670" y="549910"/>
            <a:ext cx="2632075" cy="1812925"/>
          </a:xfrm>
          <a:prstGeom prst="rect">
            <a:avLst/>
          </a:prstGeom>
        </p:spPr>
      </p:pic>
      <p:pic>
        <p:nvPicPr>
          <p:cNvPr id="194" name="picture 194"/>
          <p:cNvPicPr>
            <a:picLocks noChangeAspect="1"/>
          </p:cNvPicPr>
          <p:nvPr/>
        </p:nvPicPr>
        <p:blipFill>
          <a:blip r:embed="rId6"/>
          <a:stretch>
            <a:fillRect/>
          </a:stretch>
        </p:blipFill>
        <p:spPr>
          <a:xfrm rot="21600000">
            <a:off x="8595995" y="4732655"/>
            <a:ext cx="3086735" cy="1645285"/>
          </a:xfrm>
          <a:prstGeom prst="rect">
            <a:avLst/>
          </a:prstGeom>
        </p:spPr>
      </p:pic>
      <p:sp>
        <p:nvSpPr>
          <p:cNvPr id="196" name="textbox 196"/>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198"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200" name="table 200"/>
          <p:cNvGraphicFramePr>
            <a:graphicFrameLocks noGrp="1"/>
          </p:cNvGraphicFramePr>
          <p:nvPr>
            <p:custDataLst>
              <p:tags r:id="rId7"/>
            </p:custDataLst>
          </p:nvPr>
        </p:nvGraphicFramePr>
        <p:xfrm>
          <a:off x="4251960" y="1062355"/>
          <a:ext cx="2912110" cy="614680"/>
        </p:xfrm>
        <a:graphic>
          <a:graphicData uri="http://schemas.openxmlformats.org/drawingml/2006/table">
            <a:tbl>
              <a:tblPr>
                <a:solidFill>
                  <a:srgbClr val="F1C8C5"/>
                </a:solidFill>
              </a:tblPr>
              <a:tblGrid>
                <a:gridCol w="2912110"/>
              </a:tblGrid>
              <a:tr h="614680">
                <a:tc>
                  <a:txBody>
                    <a:bodyPr/>
                    <a:lstStyle/>
                    <a:p>
                      <a:pPr algn="l" rtl="0" eaLnBrk="0">
                        <a:lnSpc>
                          <a:spcPct val="102000"/>
                        </a:lnSpc>
                      </a:pPr>
                      <a:endParaRPr lang="en-US" altLang="en-US" sz="800" dirty="0"/>
                    </a:p>
                    <a:p>
                      <a:pPr marL="936625" algn="l" rtl="0" eaLnBrk="0">
                        <a:lnSpc>
                          <a:spcPts val="3860"/>
                        </a:lnSpc>
                        <a:spcBef>
                          <a:spcPts val="5"/>
                        </a:spcBef>
                      </a:pPr>
                      <a:r>
                        <a:rPr sz="3200" b="1" kern="0" spc="-40" dirty="0">
                          <a:solidFill>
                            <a:srgbClr val="C00000">
                              <a:alpha val="100000"/>
                            </a:srgbClr>
                          </a:solidFill>
                          <a:latin typeface="微软雅黑" panose="020B0503020204020204" charset="-122"/>
                          <a:ea typeface="微软雅黑" panose="020B0503020204020204" charset="-122"/>
                          <a:cs typeface="微软雅黑" panose="020B0503020204020204" charset="-122"/>
                        </a:rPr>
                        <a:t>生</a:t>
                      </a:r>
                      <a:r>
                        <a:rPr sz="32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  </a:t>
                      </a:r>
                      <a:r>
                        <a:rPr sz="3200" b="1" kern="0" spc="-40" dirty="0">
                          <a:solidFill>
                            <a:srgbClr val="C00000">
                              <a:alpha val="100000"/>
                            </a:srgbClr>
                          </a:solidFill>
                          <a:latin typeface="微软雅黑" panose="020B0503020204020204" charset="-122"/>
                          <a:ea typeface="微软雅黑" panose="020B0503020204020204" charset="-122"/>
                          <a:cs typeface="微软雅黑" panose="020B0503020204020204" charset="-122"/>
                        </a:rPr>
                        <a:t>育</a:t>
                      </a:r>
                      <a:endParaRPr lang="en-US" altLang="en-US" sz="3200" dirty="0"/>
                    </a:p>
                  </a:txBody>
                  <a:tcPr marL="0" marR="0" marT="0" marB="0" vert="horz">
                    <a:lnL w="12700" cap="flat" cmpd="sng" algn="ctr">
                      <a:solidFill>
                        <a:srgbClr val="F1C8C5"/>
                      </a:solidFill>
                      <a:prstDash val="solid"/>
                      <a:round/>
                      <a:headEnd type="none" w="med" len="med"/>
                      <a:tailEnd type="none" w="med" len="med"/>
                    </a:lnL>
                    <a:lnR w="12700" cap="flat" cmpd="sng" algn="ctr">
                      <a:solidFill>
                        <a:srgbClr val="F1C8C5"/>
                      </a:solidFill>
                      <a:prstDash val="solid"/>
                      <a:round/>
                      <a:headEnd type="none" w="med" len="med"/>
                      <a:tailEnd type="none" w="med" len="med"/>
                    </a:lnR>
                    <a:lnT w="12700" cap="flat" cmpd="sng" algn="ctr">
                      <a:solidFill>
                        <a:srgbClr val="F1C8C5"/>
                      </a:solidFill>
                      <a:prstDash val="solid"/>
                      <a:round/>
                      <a:headEnd type="none" w="med" len="med"/>
                      <a:tailEnd type="none" w="med" len="med"/>
                    </a:lnT>
                    <a:lnB w="12700" cap="flat" cmpd="sng" algn="ctr">
                      <a:solidFill>
                        <a:srgbClr val="F1C8C5"/>
                      </a:solidFill>
                      <a:prstDash val="solid"/>
                      <a:round/>
                      <a:headEnd type="none" w="med" len="med"/>
                      <a:tailEnd type="none" w="med" len="med"/>
                    </a:lnB>
                    <a:solidFill>
                      <a:srgbClr val="F1C8C5"/>
                    </a:solidFill>
                  </a:tcPr>
                </a:tc>
              </a:tr>
            </a:tbl>
          </a:graphicData>
        </a:graphic>
      </p:graphicFrame>
      <p:pic>
        <p:nvPicPr>
          <p:cNvPr id="202" name="picture 202"/>
          <p:cNvPicPr>
            <a:picLocks noChangeAspect="1"/>
          </p:cNvPicPr>
          <p:nvPr/>
        </p:nvPicPr>
        <p:blipFill>
          <a:blip r:embed="rId8"/>
          <a:stretch>
            <a:fillRect/>
          </a:stretch>
        </p:blipFill>
        <p:spPr>
          <a:xfrm rot="21600000">
            <a:off x="11310746" y="253657"/>
            <a:ext cx="656750" cy="657795"/>
          </a:xfrm>
          <a:prstGeom prst="rect">
            <a:avLst/>
          </a:prstGeom>
        </p:spPr>
      </p:pic>
      <p:grpSp>
        <p:nvGrpSpPr>
          <p:cNvPr id="24" name="group 24"/>
          <p:cNvGrpSpPr/>
          <p:nvPr/>
        </p:nvGrpSpPr>
        <p:grpSpPr>
          <a:xfrm rot="21600000">
            <a:off x="5473557" y="1713737"/>
            <a:ext cx="474884" cy="195148"/>
            <a:chOff x="0" y="0"/>
            <a:chExt cx="474884" cy="195148"/>
          </a:xfrm>
        </p:grpSpPr>
        <p:sp>
          <p:nvSpPr>
            <p:cNvPr id="208" name="path"/>
            <p:cNvSpPr/>
            <p:nvPr/>
          </p:nvSpPr>
          <p:spPr>
            <a:xfrm>
              <a:off x="2301" y="6350"/>
              <a:ext cx="470280"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F1C8C5">
                <a:alpha val="100000"/>
              </a:srgbClr>
            </a:solidFill>
            <a:ln cap="flat">
              <a:noFill/>
              <a:prstDash val="solid"/>
              <a:miter lim="0"/>
            </a:ln>
          </p:spPr>
          <p:txBody>
            <a:bodyPr rtlCol="0"/>
            <a:lstStyle/>
            <a:p>
              <a:pPr algn="ctr"/>
              <a:endParaRPr lang="zh-CN" altLang="en-US"/>
            </a:p>
          </p:txBody>
        </p:sp>
        <p:sp>
          <p:nvSpPr>
            <p:cNvPr id="210" name="path"/>
            <p:cNvSpPr/>
            <p:nvPr/>
          </p:nvSpPr>
          <p:spPr>
            <a:xfrm>
              <a:off x="0" y="0"/>
              <a:ext cx="474884" cy="195148"/>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F1C8C5">
                  <a:alpha val="100000"/>
                </a:srgbClr>
              </a:solidFill>
              <a:prstDash val="solid"/>
              <a:miter lim="1000000"/>
            </a:ln>
          </p:spPr>
          <p:txBody>
            <a:bodyPr rtlCol="0"/>
            <a:lstStyle/>
            <a:p>
              <a:pPr algn="ctr"/>
              <a:endParaRPr lang="zh-CN" altLang="en-US"/>
            </a:p>
          </p:txBody>
        </p:sp>
      </p:grpSp>
      <p:grpSp>
        <p:nvGrpSpPr>
          <p:cNvPr id="26" name="group 26"/>
          <p:cNvGrpSpPr/>
          <p:nvPr/>
        </p:nvGrpSpPr>
        <p:grpSpPr>
          <a:xfrm rot="21600000">
            <a:off x="5471017" y="3007867"/>
            <a:ext cx="474884" cy="195148"/>
            <a:chOff x="0" y="0"/>
            <a:chExt cx="474884" cy="195148"/>
          </a:xfrm>
        </p:grpSpPr>
        <p:sp>
          <p:nvSpPr>
            <p:cNvPr id="212" name="path"/>
            <p:cNvSpPr/>
            <p:nvPr/>
          </p:nvSpPr>
          <p:spPr>
            <a:xfrm>
              <a:off x="2301" y="6350"/>
              <a:ext cx="470280"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F1C8C5">
                <a:alpha val="100000"/>
              </a:srgbClr>
            </a:solidFill>
            <a:ln cap="flat">
              <a:noFill/>
              <a:prstDash val="solid"/>
              <a:miter lim="0"/>
            </a:ln>
          </p:spPr>
          <p:txBody>
            <a:bodyPr rtlCol="0"/>
            <a:lstStyle/>
            <a:p>
              <a:pPr algn="ctr"/>
              <a:endParaRPr lang="zh-CN" altLang="en-US"/>
            </a:p>
          </p:txBody>
        </p:sp>
        <p:sp>
          <p:nvSpPr>
            <p:cNvPr id="214" name="path"/>
            <p:cNvSpPr/>
            <p:nvPr/>
          </p:nvSpPr>
          <p:spPr>
            <a:xfrm>
              <a:off x="0" y="0"/>
              <a:ext cx="474884" cy="195148"/>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F1C8C5">
                  <a:alpha val="100000"/>
                </a:srgbClr>
              </a:solidFill>
              <a:prstDash val="solid"/>
              <a:miter lim="1000000"/>
            </a:ln>
          </p:spPr>
          <p:txBody>
            <a:bodyPr rtlCol="0"/>
            <a:lstStyle/>
            <a:p>
              <a:pPr algn="ctr"/>
              <a:endParaRPr lang="zh-CN" altLang="en-US"/>
            </a:p>
          </p:txBody>
        </p:sp>
      </p:grpSp>
      <p:grpSp>
        <p:nvGrpSpPr>
          <p:cNvPr id="28" name="group 28"/>
          <p:cNvGrpSpPr/>
          <p:nvPr/>
        </p:nvGrpSpPr>
        <p:grpSpPr>
          <a:xfrm rot="21600000">
            <a:off x="5471018" y="5606542"/>
            <a:ext cx="474882" cy="195110"/>
            <a:chOff x="0" y="0"/>
            <a:chExt cx="474882" cy="195110"/>
          </a:xfrm>
        </p:grpSpPr>
        <p:sp>
          <p:nvSpPr>
            <p:cNvPr id="216" name="path"/>
            <p:cNvSpPr/>
            <p:nvPr/>
          </p:nvSpPr>
          <p:spPr>
            <a:xfrm>
              <a:off x="2300" y="6350"/>
              <a:ext cx="470280" cy="182841"/>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F1C8C5">
                <a:alpha val="100000"/>
              </a:srgbClr>
            </a:solidFill>
            <a:ln cap="flat">
              <a:noFill/>
              <a:prstDash val="solid"/>
              <a:miter lim="0"/>
            </a:ln>
          </p:spPr>
          <p:txBody>
            <a:bodyPr rtlCol="0"/>
            <a:lstStyle/>
            <a:p>
              <a:pPr algn="ctr"/>
              <a:endParaRPr lang="zh-CN" altLang="en-US"/>
            </a:p>
          </p:txBody>
        </p:sp>
        <p:sp>
          <p:nvSpPr>
            <p:cNvPr id="218" name="path"/>
            <p:cNvSpPr/>
            <p:nvPr/>
          </p:nvSpPr>
          <p:spPr>
            <a:xfrm>
              <a:off x="0" y="0"/>
              <a:ext cx="474882" cy="195110"/>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F1C8C5">
                  <a:alpha val="100000"/>
                </a:srgbClr>
              </a:solidFill>
              <a:prstDash val="solid"/>
              <a:miter lim="1000000"/>
            </a:ln>
          </p:spPr>
          <p:txBody>
            <a:bodyPr rtlCol="0"/>
            <a:lstStyle/>
            <a:p>
              <a:pPr algn="ctr"/>
              <a:endParaRPr lang="zh-CN" altLang="en-US"/>
            </a:p>
          </p:txBody>
        </p:sp>
      </p:grpSp>
      <p:pic>
        <p:nvPicPr>
          <p:cNvPr id="144" name="picture 144"/>
          <p:cNvPicPr>
            <a:picLocks noChangeAspect="1"/>
          </p:cNvPicPr>
          <p:nvPr>
            <p:custDataLst>
              <p:tags r:id="rId9"/>
            </p:custDataLst>
          </p:nvPr>
        </p:nvPicPr>
        <p:blipFill>
          <a:blip r:embed="rId10"/>
          <a:stretch>
            <a:fillRect/>
          </a:stretch>
        </p:blipFill>
        <p:spPr>
          <a:xfrm rot="21600000">
            <a:off x="8848725" y="2594610"/>
            <a:ext cx="2581910" cy="16694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280"/>
          <p:cNvPicPr>
            <a:picLocks noChangeAspect="1"/>
          </p:cNvPicPr>
          <p:nvPr/>
        </p:nvPicPr>
        <p:blipFill>
          <a:blip r:embed="rId1"/>
          <a:stretch>
            <a:fillRect/>
          </a:stretch>
        </p:blipFill>
        <p:spPr>
          <a:xfrm rot="21600000">
            <a:off x="9090548" y="2816052"/>
            <a:ext cx="3101451" cy="3650019"/>
          </a:xfrm>
          <a:prstGeom prst="rect">
            <a:avLst/>
          </a:prstGeom>
        </p:spPr>
      </p:pic>
      <p:graphicFrame>
        <p:nvGraphicFramePr>
          <p:cNvPr id="282" name="table 282"/>
          <p:cNvGraphicFramePr>
            <a:graphicFrameLocks noGrp="1"/>
          </p:cNvGraphicFramePr>
          <p:nvPr>
            <p:custDataLst>
              <p:tags r:id="rId2"/>
            </p:custDataLst>
          </p:nvPr>
        </p:nvGraphicFramePr>
        <p:xfrm>
          <a:off x="1678305" y="3434080"/>
          <a:ext cx="6908165" cy="1967230"/>
        </p:xfrm>
        <a:graphic>
          <a:graphicData uri="http://schemas.openxmlformats.org/drawingml/2006/table">
            <a:tbl>
              <a:tblPr/>
              <a:tblGrid>
                <a:gridCol w="6908165"/>
              </a:tblGrid>
              <a:tr h="1967230">
                <a:tc>
                  <a:txBody>
                    <a:bodyPr/>
                    <a:lstStyle/>
                    <a:p>
                      <a:pPr algn="l" rtl="0" eaLnBrk="0">
                        <a:lnSpc>
                          <a:spcPct val="109000"/>
                        </a:lnSpc>
                      </a:pPr>
                      <a:endParaRPr lang="en-US" altLang="en-US" sz="1000" dirty="0"/>
                    </a:p>
                    <a:p>
                      <a:pPr marL="199390" algn="l" rtl="0" eaLnBrk="0">
                        <a:lnSpc>
                          <a:spcPct val="98000"/>
                        </a:lnSpc>
                        <a:spcBef>
                          <a:spcPts val="5"/>
                        </a:spcBef>
                      </a:pPr>
                      <a:r>
                        <a:rPr sz="2400" b="1" kern="0" spc="-170" dirty="0">
                          <a:solidFill>
                            <a:srgbClr val="7030A0">
                              <a:alpha val="100000"/>
                            </a:srgbClr>
                          </a:solidFill>
                          <a:latin typeface="微软雅黑" panose="020B0503020204020204" charset="-122"/>
                          <a:ea typeface="微软雅黑" panose="020B0503020204020204" charset="-122"/>
                          <a:cs typeface="微软雅黑" panose="020B0503020204020204" charset="-122"/>
                        </a:rPr>
                        <a:t>材料准备：</a:t>
                      </a:r>
                      <a:r>
                        <a:rPr lang="en-US" sz="2400" b="1" kern="0" spc="-170" dirty="0">
                          <a:solidFill>
                            <a:srgbClr val="7030A0">
                              <a:alpha val="100000"/>
                            </a:srgbClr>
                          </a:solidFill>
                          <a:latin typeface="微软雅黑" panose="020B0503020204020204" charset="-122"/>
                          <a:ea typeface="微软雅黑" panose="020B0503020204020204" charset="-122"/>
                          <a:cs typeface="微软雅黑" panose="020B0503020204020204" charset="-122"/>
                        </a:rPr>
                        <a:t>1.</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报销审批</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单</a:t>
                      </a:r>
                      <a:r>
                        <a:rPr 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lang="zh-CN" altLang="en-US"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需要提供退休证（或人事部门证书）</a:t>
                      </a:r>
                      <a:r>
                        <a:rPr 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3.</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纪念品购买</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发票、</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干鲜水果</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发票</a:t>
                      </a:r>
                      <a:endPar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199390" algn="l" rtl="0" eaLnBrk="0">
                        <a:lnSpc>
                          <a:spcPct val="98000"/>
                        </a:lnSpc>
                        <a:spcBef>
                          <a:spcPts val="5"/>
                        </a:spcBef>
                      </a:pPr>
                      <a:r>
                        <a:rPr 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4.</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座谈会方案、</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签到单</a:t>
                      </a:r>
                      <a:endPar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199390" algn="l" rtl="0" eaLnBrk="0">
                        <a:lnSpc>
                          <a:spcPct val="98000"/>
                        </a:lnSpc>
                        <a:spcBef>
                          <a:spcPts val="5"/>
                        </a:spcBef>
                      </a:pPr>
                      <a:r>
                        <a:rPr lang="en-US" alt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5.</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纪念品</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领用单</a:t>
                      </a:r>
                      <a:r>
                        <a:rPr lang="en-US" alt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endParaRPr lang="en-US" alt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99390" algn="l" rtl="0" eaLnBrk="0">
                        <a:lnSpc>
                          <a:spcPct val="98000"/>
                        </a:lnSpc>
                        <a:spcBef>
                          <a:spcPts val="5"/>
                        </a:spcBef>
                      </a:pPr>
                      <a:r>
                        <a:rPr lang="en-US" alt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6.</a:t>
                      </a:r>
                      <a:r>
                        <a:rPr lang="zh-CN" alt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座谈会小结（含照片）</a:t>
                      </a:r>
                      <a:endParaRPr lang="zh-CN" altLang="en-US"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99390" algn="l" rtl="0" eaLnBrk="0">
                        <a:lnSpc>
                          <a:spcPct val="98000"/>
                        </a:lnSpc>
                        <a:spcBef>
                          <a:spcPts val="5"/>
                        </a:spcBef>
                      </a:pPr>
                      <a:r>
                        <a:rPr lang="zh-CN" altLang="en-US"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财务新规定不用进仓单</a:t>
                      </a:r>
                      <a:endParaRPr lang="zh-CN" altLang="en-US"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81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r>
            </a:tbl>
          </a:graphicData>
        </a:graphic>
      </p:graphicFrame>
      <p:graphicFrame>
        <p:nvGraphicFramePr>
          <p:cNvPr id="284" name="table 284"/>
          <p:cNvGraphicFramePr>
            <a:graphicFrameLocks noGrp="1"/>
          </p:cNvGraphicFramePr>
          <p:nvPr>
            <p:custDataLst>
              <p:tags r:id="rId3"/>
            </p:custDataLst>
          </p:nvPr>
        </p:nvGraphicFramePr>
        <p:xfrm>
          <a:off x="1678940" y="2045970"/>
          <a:ext cx="6907530" cy="1487170"/>
        </p:xfrm>
        <a:graphic>
          <a:graphicData uri="http://schemas.openxmlformats.org/drawingml/2006/table">
            <a:tbl>
              <a:tblPr/>
              <a:tblGrid>
                <a:gridCol w="6907530"/>
              </a:tblGrid>
              <a:tr h="1487170">
                <a:tc>
                  <a:txBody>
                    <a:bodyPr/>
                    <a:lstStyle/>
                    <a:p>
                      <a:pPr algn="l" rtl="0" eaLnBrk="0">
                        <a:lnSpc>
                          <a:spcPct val="157000"/>
                        </a:lnSpc>
                      </a:pPr>
                      <a:endParaRPr lang="en-US" altLang="en-US" sz="1000" dirty="0"/>
                    </a:p>
                    <a:p>
                      <a:pPr algn="l" rtl="0" eaLnBrk="0">
                        <a:lnSpc>
                          <a:spcPct val="8000"/>
                        </a:lnSpc>
                      </a:pPr>
                      <a:r>
                        <a:rPr lang="en-US" sz="2400" b="1" kern="0" spc="0" dirty="0">
                          <a:solidFill>
                            <a:srgbClr val="7030A0">
                              <a:alpha val="100000"/>
                            </a:srgbClr>
                          </a:solidFill>
                          <a:latin typeface="微软雅黑" panose="020B0503020204020204" charset="-122"/>
                          <a:ea typeface="微软雅黑" panose="020B0503020204020204" charset="-122"/>
                          <a:cs typeface="微软雅黑" panose="020B0503020204020204" charset="-122"/>
                        </a:rPr>
                        <a:t>  </a:t>
                      </a:r>
                      <a:r>
                        <a:rPr sz="2400" b="1" kern="0" spc="0" dirty="0">
                          <a:solidFill>
                            <a:srgbClr val="7030A0">
                              <a:alpha val="100000"/>
                            </a:srgbClr>
                          </a:solidFill>
                          <a:latin typeface="微软雅黑" panose="020B0503020204020204" charset="-122"/>
                          <a:ea typeface="微软雅黑" panose="020B0503020204020204" charset="-122"/>
                          <a:cs typeface="微软雅黑" panose="020B0503020204020204" charset="-122"/>
                        </a:rPr>
                        <a:t>费用标准：</a:t>
                      </a:r>
                      <a:endParaRPr sz="2400" b="1" kern="0" spc="0" dirty="0">
                        <a:solidFill>
                          <a:srgbClr val="7030A0">
                            <a:alpha val="100000"/>
                          </a:srgbClr>
                        </a:solidFill>
                        <a:latin typeface="微软雅黑" panose="020B0503020204020204" charset="-122"/>
                        <a:ea typeface="微软雅黑" panose="020B0503020204020204" charset="-122"/>
                        <a:cs typeface="微软雅黑" panose="020B0503020204020204" charset="-122"/>
                      </a:endParaRPr>
                    </a:p>
                    <a:p>
                      <a:pPr marL="252095" algn="l" rtl="0" eaLnBrk="0">
                        <a:lnSpc>
                          <a:spcPct val="89000"/>
                        </a:lnSpc>
                      </a:pPr>
                      <a:endPar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52095" algn="l" rtl="0" eaLnBrk="0">
                        <a:lnSpc>
                          <a:spcPct val="89000"/>
                        </a:lnSpc>
                      </a:pP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zh-CN" altLang="en-US" sz="1800" kern="0" smtClean="0">
                          <a:latin typeface="微软雅黑" panose="020B0503020204020204" charset="-122"/>
                          <a:ea typeface="微软雅黑" panose="020B0503020204020204" charset="-122"/>
                          <a:cs typeface="微软雅黑" panose="020B0503020204020204" charset="-122"/>
                          <a:sym typeface="+mn-ea"/>
                        </a:rPr>
                        <a:t>不超过</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1000元</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纪念品</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altLang="en-US" sz="1800" b="1" dirty="0">
                          <a:solidFill>
                            <a:srgbClr val="FF0000"/>
                          </a:solidFill>
                          <a:ea typeface="宋体" panose="02010600030101010101" pitchFamily="2" charset="-122"/>
                          <a:sym typeface="+mn-ea"/>
                        </a:rPr>
                        <a:t>注：纪念品不要高于</a:t>
                      </a:r>
                      <a:r>
                        <a:rPr lang="en-US" altLang="zh-CN" sz="1800" b="1" dirty="0">
                          <a:solidFill>
                            <a:srgbClr val="FF0000"/>
                          </a:solidFill>
                          <a:ea typeface="宋体" panose="02010600030101010101" pitchFamily="2" charset="-122"/>
                          <a:sym typeface="+mn-ea"/>
                        </a:rPr>
                        <a:t>1000</a:t>
                      </a:r>
                      <a:r>
                        <a:rPr lang="zh-CN" altLang="en-US" sz="1800" b="1" dirty="0">
                          <a:solidFill>
                            <a:srgbClr val="FF0000"/>
                          </a:solidFill>
                          <a:ea typeface="宋体" panose="02010600030101010101" pitchFamily="2" charset="-122"/>
                          <a:sym typeface="+mn-ea"/>
                        </a:rPr>
                        <a:t>元</a:t>
                      </a:r>
                      <a:endPar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52095" algn="l" rtl="0" eaLnBrk="0">
                        <a:lnSpc>
                          <a:spcPct val="89000"/>
                        </a:lnSpc>
                      </a:pPr>
                      <a:r>
                        <a:rPr lang="en-US" alt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lang="zh-CN" altLang="en-US" sz="1800" kern="0" smtClean="0">
                          <a:latin typeface="微软雅黑" panose="020B0503020204020204" charset="-122"/>
                          <a:ea typeface="微软雅黑" panose="020B0503020204020204" charset="-122"/>
                          <a:cs typeface="微软雅黑" panose="020B0503020204020204" charset="-122"/>
                          <a:sym typeface="+mn-ea"/>
                        </a:rPr>
                        <a:t>可组织召开座谈会，可购买干鲜水果，费用不超过实际参加人员人均20元。</a:t>
                      </a:r>
                      <a:endParaRPr kumimoji="0" lang="zh-CN" altLang="en-US" sz="1800" b="0" i="0" u="none" strike="noStrike" kern="0" cap="none" spc="0" normalizeH="0" baseline="0" noProof="1" smtClean="0">
                        <a:solidFill>
                          <a:schemeClr val="tx1"/>
                        </a:solidFill>
                        <a:latin typeface="微软雅黑" panose="020B0503020204020204" charset="-122"/>
                        <a:ea typeface="微软雅黑" panose="020B0503020204020204" charset="-122"/>
                        <a:cs typeface="微软雅黑" panose="020B0503020204020204" charset="-122"/>
                      </a:endParaRPr>
                    </a:p>
                    <a:p>
                      <a:pPr marL="252095" algn="l" rtl="0" eaLnBrk="0">
                        <a:lnSpc>
                          <a:spcPct val="89000"/>
                        </a:lnSpc>
                      </a:pPr>
                      <a:endParaRPr lang="zh-CN" altLang="en-US" sz="1800" b="1" dirty="0">
                        <a:solidFill>
                          <a:srgbClr val="FF0000"/>
                        </a:solidFill>
                        <a:ea typeface="宋体" panose="02010600030101010101" pitchFamily="2" charset="-122"/>
                      </a:endParaRPr>
                    </a:p>
                  </a:txBody>
                  <a:tcPr marL="0" marR="0" marT="0" marB="0" vert="horz">
                    <a:lnL w="381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r>
            </a:tbl>
          </a:graphicData>
        </a:graphic>
      </p:graphicFrame>
      <p:graphicFrame>
        <p:nvGraphicFramePr>
          <p:cNvPr id="286" name="table 286"/>
          <p:cNvGraphicFramePr>
            <a:graphicFrameLocks noGrp="1"/>
          </p:cNvGraphicFramePr>
          <p:nvPr>
            <p:custDataLst>
              <p:tags r:id="rId4"/>
            </p:custDataLst>
          </p:nvPr>
        </p:nvGraphicFramePr>
        <p:xfrm>
          <a:off x="1678940" y="5401310"/>
          <a:ext cx="6908165" cy="1064895"/>
        </p:xfrm>
        <a:graphic>
          <a:graphicData uri="http://schemas.openxmlformats.org/drawingml/2006/table">
            <a:tbl>
              <a:tblPr/>
              <a:tblGrid>
                <a:gridCol w="6908165"/>
              </a:tblGrid>
              <a:tr h="1064895">
                <a:tc>
                  <a:txBody>
                    <a:bodyPr/>
                    <a:lstStyle/>
                    <a:p>
                      <a:pPr algn="l" rtl="0" eaLnBrk="0">
                        <a:lnSpc>
                          <a:spcPct val="160000"/>
                        </a:lnSpc>
                      </a:pPr>
                      <a:endParaRPr lang="en-US" altLang="en-US" sz="1000" dirty="0"/>
                    </a:p>
                    <a:p>
                      <a:pPr algn="l" rtl="0" eaLnBrk="0">
                        <a:lnSpc>
                          <a:spcPct val="6000"/>
                        </a:lnSpc>
                      </a:pPr>
                      <a:endParaRPr lang="en-US" altLang="en-US" sz="100" dirty="0"/>
                    </a:p>
                    <a:p>
                      <a:pPr marL="146685" algn="l" rtl="0" eaLnBrk="0">
                        <a:lnSpc>
                          <a:spcPct val="97000"/>
                        </a:lnSpc>
                      </a:pPr>
                      <a:r>
                        <a:rPr sz="2400" b="1" kern="0" spc="-90" dirty="0">
                          <a:solidFill>
                            <a:srgbClr val="7030A0">
                              <a:alpha val="100000"/>
                            </a:srgbClr>
                          </a:solidFill>
                          <a:latin typeface="微软雅黑" panose="020B0503020204020204" charset="-122"/>
                          <a:ea typeface="微软雅黑" panose="020B0503020204020204" charset="-122"/>
                          <a:cs typeface="微软雅黑" panose="020B0503020204020204" charset="-122"/>
                        </a:rPr>
                        <a:t>材料提交：</a:t>
                      </a:r>
                      <a:r>
                        <a:rPr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二级分工会主席审批、校工会审批后提交至财务处。</a:t>
                      </a:r>
                      <a:endParaRPr lang="en-US" altLang="en-US" sz="1800" dirty="0"/>
                    </a:p>
                    <a:p>
                      <a:pPr marL="146685" algn="l" rtl="0" eaLnBrk="0">
                        <a:lnSpc>
                          <a:spcPct val="97000"/>
                        </a:lnSpc>
                      </a:pPr>
                      <a:endParaRPr lang="en-US" altLang="en-US" sz="1800" dirty="0"/>
                    </a:p>
                  </a:txBody>
                  <a:tcPr marL="0" marR="0" marT="0" marB="0" vert="horz">
                    <a:lnL w="38100" cap="flat" cmpd="sng" algn="ctr">
                      <a:solidFill>
                        <a:srgbClr val="7030A0"/>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r>
            </a:tbl>
          </a:graphicData>
        </a:graphic>
      </p:graphicFrame>
      <p:sp>
        <p:nvSpPr>
          <p:cNvPr id="288" name="textbox 288"/>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29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292" name="table 292"/>
          <p:cNvGraphicFramePr>
            <a:graphicFrameLocks noGrp="1"/>
          </p:cNvGraphicFramePr>
          <p:nvPr/>
        </p:nvGraphicFramePr>
        <p:xfrm>
          <a:off x="4252213" y="1143127"/>
          <a:ext cx="2912110" cy="639445"/>
        </p:xfrm>
        <a:graphic>
          <a:graphicData uri="http://schemas.openxmlformats.org/drawingml/2006/table">
            <a:tbl>
              <a:tblPr>
                <a:solidFill>
                  <a:srgbClr val="E1CCF0"/>
                </a:solidFill>
              </a:tblPr>
              <a:tblGrid>
                <a:gridCol w="2912110"/>
              </a:tblGrid>
              <a:tr h="626745">
                <a:tc>
                  <a:txBody>
                    <a:bodyPr/>
                    <a:lstStyle/>
                    <a:p>
                      <a:pPr algn="l" rtl="0" eaLnBrk="0">
                        <a:lnSpc>
                          <a:spcPct val="101000"/>
                        </a:lnSpc>
                      </a:pPr>
                      <a:endParaRPr lang="en-US" altLang="en-US" sz="900" dirty="0"/>
                    </a:p>
                    <a:p>
                      <a:pPr algn="l" rtl="0" eaLnBrk="0">
                        <a:lnSpc>
                          <a:spcPct val="8000"/>
                        </a:lnSpc>
                      </a:pPr>
                      <a:endParaRPr lang="en-US" altLang="en-US" sz="100" dirty="0"/>
                    </a:p>
                    <a:p>
                      <a:pPr marL="934720" algn="l" rtl="0" eaLnBrk="0">
                        <a:lnSpc>
                          <a:spcPct val="97000"/>
                        </a:lnSpc>
                      </a:pP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rPr>
                        <a:t>退  休</a:t>
                      </a:r>
                      <a:endParaRPr lang="en-US" altLang="en-US" sz="3200" dirty="0"/>
                    </a:p>
                  </a:txBody>
                  <a:tcPr marL="0" marR="0" marT="0" marB="0" vert="horz">
                    <a:lnL w="12700" cap="flat" cmpd="sng" algn="ctr">
                      <a:solidFill>
                        <a:srgbClr val="E1CCF0"/>
                      </a:solidFill>
                      <a:prstDash val="solid"/>
                      <a:round/>
                      <a:headEnd type="none" w="med" len="med"/>
                      <a:tailEnd type="none" w="med" len="med"/>
                    </a:lnL>
                    <a:lnR w="12700" cap="flat" cmpd="sng" algn="ctr">
                      <a:solidFill>
                        <a:srgbClr val="E1CCF0"/>
                      </a:solidFill>
                      <a:prstDash val="solid"/>
                      <a:round/>
                      <a:headEnd type="none" w="med" len="med"/>
                      <a:tailEnd type="none" w="med" len="med"/>
                    </a:lnR>
                    <a:lnT w="12700" cap="flat" cmpd="sng" algn="ctr">
                      <a:solidFill>
                        <a:srgbClr val="E1CCF0"/>
                      </a:solidFill>
                      <a:prstDash val="solid"/>
                      <a:round/>
                      <a:headEnd type="none" w="med" len="med"/>
                      <a:tailEnd type="none" w="med" len="med"/>
                    </a:lnT>
                    <a:lnB w="12700" cap="flat" cmpd="sng" algn="ctr">
                      <a:solidFill>
                        <a:srgbClr val="E1CCF0"/>
                      </a:solidFill>
                      <a:prstDash val="solid"/>
                      <a:round/>
                      <a:headEnd type="none" w="med" len="med"/>
                      <a:tailEnd type="none" w="med" len="med"/>
                    </a:lnB>
                    <a:solidFill>
                      <a:srgbClr val="E1CCF0"/>
                    </a:solidFill>
                  </a:tcPr>
                </a:tc>
              </a:tr>
            </a:tbl>
          </a:graphicData>
        </a:graphic>
      </p:graphicFrame>
      <p:pic>
        <p:nvPicPr>
          <p:cNvPr id="294" name="picture 294"/>
          <p:cNvPicPr>
            <a:picLocks noChangeAspect="1"/>
          </p:cNvPicPr>
          <p:nvPr/>
        </p:nvPicPr>
        <p:blipFill>
          <a:blip r:embed="rId5"/>
          <a:stretch>
            <a:fillRect/>
          </a:stretch>
        </p:blipFill>
        <p:spPr>
          <a:xfrm rot="21600000">
            <a:off x="11189461" y="315252"/>
            <a:ext cx="656750" cy="657795"/>
          </a:xfrm>
          <a:prstGeom prst="rect">
            <a:avLst/>
          </a:prstGeom>
        </p:spPr>
      </p:pic>
      <p:grpSp>
        <p:nvGrpSpPr>
          <p:cNvPr id="42" name="group 42"/>
          <p:cNvGrpSpPr/>
          <p:nvPr/>
        </p:nvGrpSpPr>
        <p:grpSpPr>
          <a:xfrm rot="21600000">
            <a:off x="5473557" y="1780412"/>
            <a:ext cx="474884" cy="195148"/>
            <a:chOff x="0" y="0"/>
            <a:chExt cx="474884" cy="195148"/>
          </a:xfrm>
        </p:grpSpPr>
        <p:sp>
          <p:nvSpPr>
            <p:cNvPr id="296" name="path"/>
            <p:cNvSpPr/>
            <p:nvPr/>
          </p:nvSpPr>
          <p:spPr>
            <a:xfrm>
              <a:off x="2301" y="6350"/>
              <a:ext cx="470280"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E1CCF0">
                <a:alpha val="100000"/>
              </a:srgbClr>
            </a:solidFill>
            <a:ln cap="flat">
              <a:noFill/>
              <a:prstDash val="solid"/>
              <a:miter lim="0"/>
            </a:ln>
          </p:spPr>
          <p:txBody>
            <a:bodyPr rtlCol="0"/>
            <a:lstStyle/>
            <a:p>
              <a:pPr algn="ctr"/>
              <a:endParaRPr lang="zh-CN" altLang="en-US"/>
            </a:p>
          </p:txBody>
        </p:sp>
        <p:sp>
          <p:nvSpPr>
            <p:cNvPr id="298" name="path"/>
            <p:cNvSpPr/>
            <p:nvPr/>
          </p:nvSpPr>
          <p:spPr>
            <a:xfrm>
              <a:off x="0" y="0"/>
              <a:ext cx="474884" cy="195148"/>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E1CCF0">
                  <a:alpha val="100000"/>
                </a:srgbClr>
              </a:solidFill>
              <a:prstDash val="solid"/>
              <a:miter lim="1000000"/>
            </a:ln>
          </p:spPr>
          <p:txBody>
            <a:bodyPr rtlCol="0"/>
            <a:lstStyle/>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 name="table 248"/>
          <p:cNvGraphicFramePr>
            <a:graphicFrameLocks noGrp="1"/>
          </p:cNvGraphicFramePr>
          <p:nvPr>
            <p:custDataLst>
              <p:tags r:id="rId1"/>
            </p:custDataLst>
          </p:nvPr>
        </p:nvGraphicFramePr>
        <p:xfrm>
          <a:off x="1359535" y="2171700"/>
          <a:ext cx="9829800" cy="1214755"/>
        </p:xfrm>
        <a:graphic>
          <a:graphicData uri="http://schemas.openxmlformats.org/drawingml/2006/table">
            <a:tbl>
              <a:tblPr/>
              <a:tblGrid>
                <a:gridCol w="9829800"/>
              </a:tblGrid>
              <a:tr h="1214755">
                <a:tc>
                  <a:txBody>
                    <a:bodyPr/>
                    <a:lstStyle/>
                    <a:p>
                      <a:pPr algn="l" rtl="0" eaLnBrk="0">
                        <a:lnSpc>
                          <a:spcPct val="128000"/>
                        </a:lnSpc>
                      </a:pPr>
                      <a:endParaRPr lang="en-US" altLang="en-US" sz="1000" dirty="0"/>
                    </a:p>
                    <a:p>
                      <a:pPr algn="l" rtl="0" eaLnBrk="0">
                        <a:lnSpc>
                          <a:spcPct val="8000"/>
                        </a:lnSpc>
                      </a:pPr>
                      <a:endParaRPr lang="en-US" altLang="en-US" sz="100" dirty="0"/>
                    </a:p>
                    <a:p>
                      <a:pPr marL="183515" algn="l" rtl="0" eaLnBrk="0">
                        <a:lnSpc>
                          <a:spcPct val="89000"/>
                        </a:lnSpc>
                      </a:pPr>
                      <a:r>
                        <a:rPr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费用标准：</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会员2000元</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rtl="0" eaLnBrk="0">
                        <a:lnSpc>
                          <a:spcPct val="89000"/>
                        </a:lnSpc>
                      </a:pP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直系亲属（</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限于</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配偶</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、父母、子女）1000元，</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除慰问金外，可另外报销</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不高于</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200元花圈费用</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rtl="0" eaLnBrk="0">
                        <a:lnSpc>
                          <a:spcPct val="89000"/>
                        </a:lnSpc>
                      </a:pP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工会会员岳父母、公婆去世时，可报销</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不高于</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200元花圈费用（</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最新政策可不用</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收据）。</a:t>
                      </a:r>
                      <a:endParaRPr lang="en-US" altLang="en-US" sz="1800" dirty="0"/>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graphicFrame>
        <p:nvGraphicFramePr>
          <p:cNvPr id="250" name="table 250"/>
          <p:cNvGraphicFramePr>
            <a:graphicFrameLocks noGrp="1"/>
          </p:cNvGraphicFramePr>
          <p:nvPr>
            <p:custDataLst>
              <p:tags r:id="rId2"/>
            </p:custDataLst>
          </p:nvPr>
        </p:nvGraphicFramePr>
        <p:xfrm>
          <a:off x="2465070" y="4023360"/>
          <a:ext cx="7839075" cy="700405"/>
        </p:xfrm>
        <a:graphic>
          <a:graphicData uri="http://schemas.openxmlformats.org/drawingml/2006/table">
            <a:tbl>
              <a:tblPr/>
              <a:tblGrid>
                <a:gridCol w="7839075"/>
              </a:tblGrid>
              <a:tr h="700405">
                <a:tc>
                  <a:txBody>
                    <a:bodyPr/>
                    <a:lstStyle/>
                    <a:p>
                      <a:pPr algn="l" rtl="0" eaLnBrk="0">
                        <a:lnSpc>
                          <a:spcPct val="119000"/>
                        </a:lnSpc>
                      </a:pPr>
                      <a:endParaRPr lang="en-US" altLang="en-US" sz="300" dirty="0"/>
                    </a:p>
                    <a:p>
                      <a:pPr marL="178435" algn="l" rtl="0" eaLnBrk="0">
                        <a:lnSpc>
                          <a:spcPct val="98000"/>
                        </a:lnSpc>
                        <a:spcBef>
                          <a:spcPts val="0"/>
                        </a:spcBef>
                      </a:pPr>
                      <a:r>
                        <a:rPr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材料准备</a:t>
                      </a:r>
                      <a:r>
                        <a:rPr sz="18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dirty="0"/>
                    </a:p>
                    <a:p>
                      <a:pPr marL="456565" algn="l" rtl="0" eaLnBrk="0">
                        <a:lnSpc>
                          <a:spcPct val="89000"/>
                        </a:lnSpc>
                        <a:spcBef>
                          <a:spcPts val="45"/>
                        </a:spcBef>
                      </a:pP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①</a:t>
                      </a:r>
                      <a:r>
                        <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报销审批单</a:t>
                      </a: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②填写领款单</a:t>
                      </a:r>
                      <a:endParaRPr lang="en-US" altLang="en-US" sz="1800" dirty="0"/>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graphicFrame>
        <p:nvGraphicFramePr>
          <p:cNvPr id="252" name="table 252"/>
          <p:cNvGraphicFramePr>
            <a:graphicFrameLocks noGrp="1"/>
          </p:cNvGraphicFramePr>
          <p:nvPr/>
        </p:nvGraphicFramePr>
        <p:xfrm>
          <a:off x="2406522" y="5261711"/>
          <a:ext cx="7839075" cy="706755"/>
        </p:xfrm>
        <a:graphic>
          <a:graphicData uri="http://schemas.openxmlformats.org/drawingml/2006/table">
            <a:tbl>
              <a:tblPr/>
              <a:tblGrid>
                <a:gridCol w="7839075"/>
              </a:tblGrid>
              <a:tr h="668655">
                <a:tc>
                  <a:txBody>
                    <a:bodyPr/>
                    <a:lstStyle/>
                    <a:p>
                      <a:pPr algn="l" rtl="0" eaLnBrk="0">
                        <a:lnSpc>
                          <a:spcPct val="160000"/>
                        </a:lnSpc>
                      </a:pPr>
                      <a:endParaRPr lang="en-US" altLang="en-US" sz="1000" dirty="0"/>
                    </a:p>
                    <a:p>
                      <a:pPr algn="l" rtl="0" eaLnBrk="0">
                        <a:lnSpc>
                          <a:spcPct val="8000"/>
                        </a:lnSpc>
                      </a:pPr>
                      <a:endParaRPr lang="en-US" altLang="en-US" sz="100" dirty="0"/>
                    </a:p>
                    <a:p>
                      <a:pPr marL="134620" algn="l" rtl="0" eaLnBrk="0">
                        <a:lnSpc>
                          <a:spcPct val="97000"/>
                        </a:lnSpc>
                      </a:pPr>
                      <a:r>
                        <a:rPr sz="2400" b="1" kern="0" spc="-70" dirty="0">
                          <a:solidFill>
                            <a:srgbClr val="2E75B6">
                              <a:alpha val="100000"/>
                            </a:srgbClr>
                          </a:solidFill>
                          <a:latin typeface="微软雅黑" panose="020B0503020204020204" charset="-122"/>
                          <a:ea typeface="微软雅黑" panose="020B0503020204020204" charset="-122"/>
                          <a:cs typeface="微软雅黑" panose="020B0503020204020204" charset="-122"/>
                        </a:rPr>
                        <a:t>材料提交</a:t>
                      </a:r>
                      <a:r>
                        <a:rPr sz="1800" b="1" kern="0" spc="-70" dirty="0">
                          <a:solidFill>
                            <a:srgbClr val="2E75B6">
                              <a:alpha val="100000"/>
                            </a:srgbClr>
                          </a:solidFill>
                          <a:latin typeface="微软雅黑" panose="020B0503020204020204" charset="-122"/>
                          <a:ea typeface="微软雅黑" panose="020B0503020204020204" charset="-122"/>
                          <a:cs typeface="微软雅黑" panose="020B0503020204020204" charset="-122"/>
                        </a:rPr>
                        <a:t>：</a:t>
                      </a:r>
                      <a:r>
                        <a:rPr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二级分工会主席审批、校工会审批后提交至财务处。</a:t>
                      </a:r>
                      <a:endParaRPr lang="en-US" altLang="en-US" sz="1800" dirty="0"/>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graphicFrame>
        <p:nvGraphicFramePr>
          <p:cNvPr id="256" name="table 256"/>
          <p:cNvGraphicFramePr>
            <a:graphicFrameLocks noGrp="1"/>
          </p:cNvGraphicFramePr>
          <p:nvPr/>
        </p:nvGraphicFramePr>
        <p:xfrm>
          <a:off x="4830571" y="1117091"/>
          <a:ext cx="2912109" cy="639445"/>
        </p:xfrm>
        <a:graphic>
          <a:graphicData uri="http://schemas.openxmlformats.org/drawingml/2006/table">
            <a:tbl>
              <a:tblPr>
                <a:solidFill>
                  <a:srgbClr val="BDD7EE"/>
                </a:solidFill>
              </a:tblPr>
              <a:tblGrid>
                <a:gridCol w="2912109"/>
              </a:tblGrid>
              <a:tr h="626745">
                <a:tc>
                  <a:txBody>
                    <a:bodyPr/>
                    <a:lstStyle/>
                    <a:p>
                      <a:pPr algn="l" rtl="0" eaLnBrk="0">
                        <a:lnSpc>
                          <a:spcPct val="105000"/>
                        </a:lnSpc>
                      </a:pPr>
                      <a:endParaRPr lang="en-US" altLang="en-US" sz="800" dirty="0"/>
                    </a:p>
                    <a:p>
                      <a:pPr marL="935355" algn="l" rtl="0" eaLnBrk="0">
                        <a:lnSpc>
                          <a:spcPct val="100000"/>
                        </a:lnSpc>
                        <a:spcBef>
                          <a:spcPts val="5"/>
                        </a:spcBef>
                      </a:pPr>
                      <a:r>
                        <a:rPr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去</a:t>
                      </a:r>
                      <a:r>
                        <a:rPr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  </a:t>
                      </a:r>
                      <a:r>
                        <a:rPr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世</a:t>
                      </a:r>
                      <a:endParaRPr lang="en-US" altLang="en-US"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pic>
        <p:nvPicPr>
          <p:cNvPr id="258" name="picture 258"/>
          <p:cNvPicPr>
            <a:picLocks noChangeAspect="1"/>
          </p:cNvPicPr>
          <p:nvPr/>
        </p:nvPicPr>
        <p:blipFill>
          <a:blip r:embed="rId3"/>
          <a:stretch>
            <a:fillRect/>
          </a:stretch>
        </p:blipFill>
        <p:spPr>
          <a:xfrm rot="21600000">
            <a:off x="11189461" y="315252"/>
            <a:ext cx="656750" cy="657795"/>
          </a:xfrm>
          <a:prstGeom prst="rect">
            <a:avLst/>
          </a:prstGeom>
        </p:spPr>
      </p:pic>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pSp>
        <p:nvGrpSpPr>
          <p:cNvPr id="36" name="group 36"/>
          <p:cNvGrpSpPr/>
          <p:nvPr/>
        </p:nvGrpSpPr>
        <p:grpSpPr>
          <a:xfrm rot="21600000">
            <a:off x="6088619" y="3735958"/>
            <a:ext cx="474884" cy="188798"/>
            <a:chOff x="0" y="0"/>
            <a:chExt cx="474884" cy="188798"/>
          </a:xfrm>
        </p:grpSpPr>
        <p:sp>
          <p:nvSpPr>
            <p:cNvPr id="262" name="path"/>
            <p:cNvSpPr/>
            <p:nvPr/>
          </p:nvSpPr>
          <p:spPr>
            <a:xfrm>
              <a:off x="2301" y="0"/>
              <a:ext cx="470280" cy="182880"/>
            </a:xfrm>
            <a:custGeom>
              <a:avLst/>
              <a:gdLst/>
              <a:ahLst/>
              <a:cxnLst/>
              <a:rect l="0" t="0" r="0" b="0"/>
              <a:pathLst>
                <a:path w="740" h="288">
                  <a:moveTo>
                    <a:pt x="0" y="143"/>
                  </a:moveTo>
                  <a:lnTo>
                    <a:pt x="185" y="143"/>
                  </a:lnTo>
                  <a:lnTo>
                    <a:pt x="185" y="0"/>
                  </a:lnTo>
                  <a:lnTo>
                    <a:pt x="555" y="0"/>
                  </a:lnTo>
                  <a:lnTo>
                    <a:pt x="555" y="143"/>
                  </a:lnTo>
                  <a:lnTo>
                    <a:pt x="740" y="143"/>
                  </a:lnTo>
                  <a:lnTo>
                    <a:pt x="370" y="288"/>
                  </a:lnTo>
                  <a:lnTo>
                    <a:pt x="0" y="143"/>
                  </a:lnTo>
                  <a:close/>
                </a:path>
              </a:pathLst>
            </a:custGeom>
            <a:solidFill>
              <a:srgbClr val="BDD7EE">
                <a:alpha val="100000"/>
              </a:srgbClr>
            </a:solidFill>
            <a:ln cap="flat">
              <a:noFill/>
              <a:prstDash val="solid"/>
              <a:miter lim="0"/>
            </a:ln>
          </p:spPr>
          <p:txBody>
            <a:bodyPr rtlCol="0"/>
            <a:lstStyle/>
            <a:p>
              <a:pPr algn="ctr"/>
              <a:endParaRPr lang="zh-CN" altLang="en-US"/>
            </a:p>
          </p:txBody>
        </p:sp>
        <p:sp>
          <p:nvSpPr>
            <p:cNvPr id="264" name="path"/>
            <p:cNvSpPr/>
            <p:nvPr/>
          </p:nvSpPr>
          <p:spPr>
            <a:xfrm>
              <a:off x="0" y="85521"/>
              <a:ext cx="474884" cy="103277"/>
            </a:xfrm>
            <a:custGeom>
              <a:avLst/>
              <a:gdLst/>
              <a:ahLst/>
              <a:cxnLst/>
              <a:rect l="0" t="0" r="0" b="0"/>
              <a:pathLst>
                <a:path w="747" h="162">
                  <a:moveTo>
                    <a:pt x="744" y="9"/>
                  </a:moveTo>
                  <a:lnTo>
                    <a:pt x="374" y="153"/>
                  </a:lnTo>
                  <a:lnTo>
                    <a:pt x="3" y="9"/>
                  </a:lnTo>
                </a:path>
              </a:pathLst>
            </a:custGeom>
            <a:noFill/>
            <a:ln w="12700" cap="flat">
              <a:solidFill>
                <a:srgbClr val="BDD7EE">
                  <a:alpha val="100000"/>
                </a:srgbClr>
              </a:solidFill>
              <a:prstDash val="solid"/>
              <a:miter lim="1000000"/>
            </a:ln>
          </p:spPr>
          <p:txBody>
            <a:bodyPr rtlCol="0"/>
            <a:lstStyle/>
            <a:p>
              <a:pPr algn="ctr"/>
              <a:endParaRPr lang="zh-CN" altLang="en-US"/>
            </a:p>
          </p:txBody>
        </p:sp>
      </p:grpSp>
      <p:grpSp>
        <p:nvGrpSpPr>
          <p:cNvPr id="38" name="group 38"/>
          <p:cNvGrpSpPr/>
          <p:nvPr/>
        </p:nvGrpSpPr>
        <p:grpSpPr>
          <a:xfrm rot="21600000">
            <a:off x="6052041" y="4912994"/>
            <a:ext cx="474758" cy="188797"/>
            <a:chOff x="0" y="0"/>
            <a:chExt cx="474758" cy="188797"/>
          </a:xfrm>
        </p:grpSpPr>
        <p:sp>
          <p:nvSpPr>
            <p:cNvPr id="266" name="path"/>
            <p:cNvSpPr/>
            <p:nvPr/>
          </p:nvSpPr>
          <p:spPr>
            <a:xfrm>
              <a:off x="2302" y="0"/>
              <a:ext cx="470153"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BDD7EE">
                <a:alpha val="100000"/>
              </a:srgbClr>
            </a:solidFill>
            <a:ln cap="flat">
              <a:noFill/>
              <a:prstDash val="solid"/>
              <a:miter lim="0"/>
            </a:ln>
          </p:spPr>
          <p:txBody>
            <a:bodyPr rtlCol="0"/>
            <a:lstStyle/>
            <a:p>
              <a:pPr algn="ctr"/>
              <a:endParaRPr lang="zh-CN" altLang="en-US"/>
            </a:p>
          </p:txBody>
        </p:sp>
        <p:sp>
          <p:nvSpPr>
            <p:cNvPr id="268" name="path"/>
            <p:cNvSpPr/>
            <p:nvPr/>
          </p:nvSpPr>
          <p:spPr>
            <a:xfrm>
              <a:off x="0" y="85521"/>
              <a:ext cx="474758" cy="103276"/>
            </a:xfrm>
            <a:custGeom>
              <a:avLst/>
              <a:gdLst/>
              <a:ahLst/>
              <a:cxnLst/>
              <a:rect l="0" t="0" r="0" b="0"/>
              <a:pathLst>
                <a:path w="747" h="162">
                  <a:moveTo>
                    <a:pt x="744" y="9"/>
                  </a:moveTo>
                  <a:lnTo>
                    <a:pt x="373" y="153"/>
                  </a:lnTo>
                  <a:lnTo>
                    <a:pt x="3" y="9"/>
                  </a:lnTo>
                </a:path>
              </a:pathLst>
            </a:custGeom>
            <a:noFill/>
            <a:ln w="12700" cap="flat">
              <a:solidFill>
                <a:srgbClr val="BDD7EE">
                  <a:alpha val="100000"/>
                </a:srgbClr>
              </a:solidFill>
              <a:prstDash val="solid"/>
              <a:miter lim="1000000"/>
            </a:ln>
          </p:spPr>
          <p:txBody>
            <a:bodyPr rtlCol="0"/>
            <a:lstStyle/>
            <a:p>
              <a:pPr algn="ctr"/>
              <a:endParaRPr lang="zh-CN" altLang="en-US"/>
            </a:p>
          </p:txBody>
        </p:sp>
      </p:grpSp>
      <p:grpSp>
        <p:nvGrpSpPr>
          <p:cNvPr id="40" name="group 40"/>
          <p:cNvGrpSpPr/>
          <p:nvPr/>
        </p:nvGrpSpPr>
        <p:grpSpPr>
          <a:xfrm rot="21600000">
            <a:off x="6049501" y="1920240"/>
            <a:ext cx="474758" cy="188797"/>
            <a:chOff x="0" y="0"/>
            <a:chExt cx="474758" cy="188797"/>
          </a:xfrm>
        </p:grpSpPr>
        <p:sp>
          <p:nvSpPr>
            <p:cNvPr id="270" name="path"/>
            <p:cNvSpPr/>
            <p:nvPr/>
          </p:nvSpPr>
          <p:spPr>
            <a:xfrm>
              <a:off x="2302" y="0"/>
              <a:ext cx="470153"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BDD7EE">
                <a:alpha val="100000"/>
              </a:srgbClr>
            </a:solidFill>
            <a:ln cap="flat">
              <a:noFill/>
              <a:prstDash val="solid"/>
              <a:miter lim="0"/>
            </a:ln>
          </p:spPr>
          <p:txBody>
            <a:bodyPr rtlCol="0"/>
            <a:lstStyle/>
            <a:p>
              <a:pPr algn="ctr"/>
              <a:endParaRPr lang="zh-CN" altLang="en-US"/>
            </a:p>
          </p:txBody>
        </p:sp>
        <p:sp>
          <p:nvSpPr>
            <p:cNvPr id="272" name="path"/>
            <p:cNvSpPr/>
            <p:nvPr/>
          </p:nvSpPr>
          <p:spPr>
            <a:xfrm>
              <a:off x="0" y="85521"/>
              <a:ext cx="474758" cy="103275"/>
            </a:xfrm>
            <a:custGeom>
              <a:avLst/>
              <a:gdLst/>
              <a:ahLst/>
              <a:cxnLst/>
              <a:rect l="0" t="0" r="0" b="0"/>
              <a:pathLst>
                <a:path w="747" h="162">
                  <a:moveTo>
                    <a:pt x="744" y="9"/>
                  </a:moveTo>
                  <a:lnTo>
                    <a:pt x="373" y="153"/>
                  </a:lnTo>
                  <a:lnTo>
                    <a:pt x="3" y="9"/>
                  </a:lnTo>
                </a:path>
              </a:pathLst>
            </a:custGeom>
            <a:noFill/>
            <a:ln w="12700" cap="flat">
              <a:solidFill>
                <a:srgbClr val="BDD7EE">
                  <a:alpha val="100000"/>
                </a:srgbClr>
              </a:solidFill>
              <a:prstDash val="solid"/>
              <a:miter lim="1000000"/>
            </a:ln>
          </p:spPr>
          <p:txBody>
            <a:bodyPr rtlCol="0"/>
            <a:lstStyle/>
            <a:p>
              <a:pPr algn="ctr"/>
              <a:endParaRPr lang="zh-CN" altLang="en-US"/>
            </a:p>
          </p:txBody>
        </p:sp>
      </p:grpSp>
      <p:sp>
        <p:nvSpPr>
          <p:cNvPr id="274" name="path"/>
          <p:cNvSpPr/>
          <p:nvPr/>
        </p:nvSpPr>
        <p:spPr>
          <a:xfrm>
            <a:off x="6090920" y="3729608"/>
            <a:ext cx="470280" cy="104139"/>
          </a:xfrm>
          <a:custGeom>
            <a:avLst/>
            <a:gdLst/>
            <a:ahLst/>
            <a:cxnLst/>
            <a:rect l="0" t="0" r="0" b="0"/>
            <a:pathLst>
              <a:path w="740" h="163">
                <a:moveTo>
                  <a:pt x="0" y="153"/>
                </a:moveTo>
                <a:lnTo>
                  <a:pt x="185" y="153"/>
                </a:lnTo>
                <a:lnTo>
                  <a:pt x="185" y="10"/>
                </a:lnTo>
                <a:lnTo>
                  <a:pt x="555" y="10"/>
                </a:lnTo>
                <a:lnTo>
                  <a:pt x="555" y="153"/>
                </a:lnTo>
                <a:lnTo>
                  <a:pt x="740" y="153"/>
                </a:lnTo>
              </a:path>
            </a:pathLst>
          </a:custGeom>
          <a:noFill/>
          <a:ln w="12700" cap="flat">
            <a:solidFill>
              <a:srgbClr val="BDD7EE">
                <a:alpha val="100000"/>
              </a:srgbClr>
            </a:solidFill>
            <a:prstDash val="solid"/>
            <a:miter lim="1000000"/>
          </a:ln>
        </p:spPr>
        <p:txBody>
          <a:bodyPr rtlCol="0"/>
          <a:lstStyle/>
          <a:p>
            <a:pPr algn="ctr"/>
            <a:endParaRPr lang="zh-CN" altLang="en-US"/>
          </a:p>
        </p:txBody>
      </p:sp>
      <p:sp>
        <p:nvSpPr>
          <p:cNvPr id="276" name="path"/>
          <p:cNvSpPr/>
          <p:nvPr/>
        </p:nvSpPr>
        <p:spPr>
          <a:xfrm>
            <a:off x="6088633" y="5073014"/>
            <a:ext cx="470153" cy="104139"/>
          </a:xfrm>
          <a:custGeom>
            <a:avLst/>
            <a:gdLst/>
            <a:ahLst/>
            <a:cxnLst/>
            <a:rect l="0" t="0" r="0" b="0"/>
            <a:pathLst>
              <a:path w="740" h="163">
                <a:moveTo>
                  <a:pt x="0" y="153"/>
                </a:moveTo>
                <a:lnTo>
                  <a:pt x="185" y="153"/>
                </a:lnTo>
                <a:lnTo>
                  <a:pt x="185" y="10"/>
                </a:lnTo>
                <a:lnTo>
                  <a:pt x="555" y="10"/>
                </a:lnTo>
                <a:lnTo>
                  <a:pt x="555" y="153"/>
                </a:lnTo>
                <a:lnTo>
                  <a:pt x="740" y="153"/>
                </a:lnTo>
              </a:path>
            </a:pathLst>
          </a:custGeom>
          <a:noFill/>
          <a:ln w="12700" cap="flat">
            <a:solidFill>
              <a:srgbClr val="BDD7EE">
                <a:alpha val="100000"/>
              </a:srgbClr>
            </a:solidFill>
            <a:prstDash val="solid"/>
            <a:miter lim="1000000"/>
          </a:ln>
        </p:spPr>
        <p:txBody>
          <a:bodyPr rtlCol="0"/>
          <a:lstStyle/>
          <a:p>
            <a:pPr algn="ctr"/>
            <a:endParaRPr lang="zh-CN" altLang="en-US"/>
          </a:p>
        </p:txBody>
      </p:sp>
      <p:sp>
        <p:nvSpPr>
          <p:cNvPr id="278" name="path"/>
          <p:cNvSpPr/>
          <p:nvPr/>
        </p:nvSpPr>
        <p:spPr>
          <a:xfrm>
            <a:off x="6051803" y="1913890"/>
            <a:ext cx="470153" cy="104139"/>
          </a:xfrm>
          <a:custGeom>
            <a:avLst/>
            <a:gdLst/>
            <a:ahLst/>
            <a:cxnLst/>
            <a:rect l="0" t="0" r="0" b="0"/>
            <a:pathLst>
              <a:path w="740" h="163">
                <a:moveTo>
                  <a:pt x="0" y="153"/>
                </a:moveTo>
                <a:lnTo>
                  <a:pt x="185" y="153"/>
                </a:lnTo>
                <a:lnTo>
                  <a:pt x="185" y="10"/>
                </a:lnTo>
                <a:lnTo>
                  <a:pt x="555" y="10"/>
                </a:lnTo>
                <a:lnTo>
                  <a:pt x="555" y="153"/>
                </a:lnTo>
                <a:lnTo>
                  <a:pt x="740" y="153"/>
                </a:lnTo>
              </a:path>
            </a:pathLst>
          </a:custGeom>
          <a:noFill/>
          <a:ln w="12700" cap="flat">
            <a:solidFill>
              <a:srgbClr val="BDD7EE">
                <a:alpha val="100000"/>
              </a:srgbClr>
            </a:solidFill>
            <a:prstDash val="solid"/>
            <a:miter lim="1000000"/>
          </a:ln>
        </p:spPr>
        <p:txBody>
          <a:bodyPr rtlCol="0"/>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220"/>
          <p:cNvPicPr>
            <a:picLocks noChangeAspect="1"/>
          </p:cNvPicPr>
          <p:nvPr/>
        </p:nvPicPr>
        <p:blipFill>
          <a:blip r:embed="rId1"/>
          <a:stretch>
            <a:fillRect/>
          </a:stretch>
        </p:blipFill>
        <p:spPr>
          <a:xfrm rot="21600000">
            <a:off x="8235677" y="3252740"/>
            <a:ext cx="3940828" cy="3478931"/>
          </a:xfrm>
          <a:prstGeom prst="rect">
            <a:avLst/>
          </a:prstGeom>
        </p:spPr>
      </p:pic>
      <p:graphicFrame>
        <p:nvGraphicFramePr>
          <p:cNvPr id="222" name="table 222"/>
          <p:cNvGraphicFramePr>
            <a:graphicFrameLocks noGrp="1"/>
          </p:cNvGraphicFramePr>
          <p:nvPr>
            <p:custDataLst>
              <p:tags r:id="rId2"/>
            </p:custDataLst>
          </p:nvPr>
        </p:nvGraphicFramePr>
        <p:xfrm>
          <a:off x="3367405" y="3135630"/>
          <a:ext cx="4681855" cy="2461895"/>
        </p:xfrm>
        <a:graphic>
          <a:graphicData uri="http://schemas.openxmlformats.org/drawingml/2006/table">
            <a:tbl>
              <a:tblPr/>
              <a:tblGrid>
                <a:gridCol w="4681855"/>
              </a:tblGrid>
              <a:tr h="2461895">
                <a:tc>
                  <a:txBody>
                    <a:bodyPr/>
                    <a:lstStyle/>
                    <a:p>
                      <a:pPr algn="l" rtl="0" eaLnBrk="0">
                        <a:lnSpc>
                          <a:spcPct val="146000"/>
                        </a:lnSpc>
                      </a:pPr>
                      <a:endParaRPr lang="en-US" altLang="en-US" sz="1000" dirty="0"/>
                    </a:p>
                    <a:p>
                      <a:pPr algn="l" rtl="0" eaLnBrk="0">
                        <a:lnSpc>
                          <a:spcPct val="7000"/>
                        </a:lnSpc>
                      </a:pPr>
                      <a:endParaRPr lang="en-US" altLang="en-US" sz="100" dirty="0"/>
                    </a:p>
                    <a:p>
                      <a:pPr marL="207010" algn="l" rtl="0" eaLnBrk="0">
                        <a:lnSpc>
                          <a:spcPct val="98000"/>
                        </a:lnSpc>
                      </a:pPr>
                      <a:r>
                        <a:rPr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材料准备</a:t>
                      </a:r>
                      <a:r>
                        <a:rPr sz="18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dirty="0"/>
                    </a:p>
                    <a:p>
                      <a:pPr marL="485140" algn="l" rtl="0" eaLnBrk="0">
                        <a:lnSpc>
                          <a:spcPct val="89000"/>
                        </a:lnSpc>
                        <a:spcBef>
                          <a:spcPts val="620"/>
                        </a:spcBef>
                      </a:pP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①</a:t>
                      </a:r>
                      <a:r>
                        <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报销审批单</a:t>
                      </a:r>
                      <a:endPar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485140" algn="l" rtl="0" eaLnBrk="0">
                        <a:lnSpc>
                          <a:spcPct val="89000"/>
                        </a:lnSpc>
                        <a:spcBef>
                          <a:spcPts val="620"/>
                        </a:spcBef>
                      </a:pP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②</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出院</a:t>
                      </a:r>
                      <a:r>
                        <a:rPr lang="zh-CN"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发</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票</a:t>
                      </a:r>
                      <a:r>
                        <a:rPr sz="1800" u="sng"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复印件</a:t>
                      </a:r>
                      <a:r>
                        <a:rPr lang="zh-CN"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（要有盖章）</a:t>
                      </a:r>
                      <a:endParaRPr lang="en-US" altLang="en-US" sz="1800" dirty="0"/>
                    </a:p>
                    <a:p>
                      <a:pPr marL="485140" algn="l" rtl="0" eaLnBrk="0">
                        <a:lnSpc>
                          <a:spcPts val="2510"/>
                        </a:lnSpc>
                      </a:pP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③</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出院小结</a:t>
                      </a:r>
                      <a:r>
                        <a:rPr sz="1800" u="sng"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复印件</a:t>
                      </a:r>
                      <a:r>
                        <a:rPr lang="zh-CN"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（要有盖章）</a:t>
                      </a:r>
                      <a:endParaRPr lang="zh-CN"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p>
                      <a:pPr marL="485140" algn="l" rtl="0" eaLnBrk="0">
                        <a:lnSpc>
                          <a:spcPts val="2500"/>
                        </a:lnSpc>
                      </a:pP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④填写领款单</a:t>
                      </a:r>
                      <a:endPar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85140" algn="l" rtl="0" eaLnBrk="0">
                        <a:lnSpc>
                          <a:spcPts val="2500"/>
                        </a:lnSpc>
                      </a:pPr>
                      <a:r>
                        <a:rPr lang="zh-CN" sz="18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注：</a:t>
                      </a:r>
                      <a:r>
                        <a:rPr lang="zh-CN" sz="1800" b="1" kern="0" spc="-20" dirty="0">
                          <a:solidFill>
                            <a:srgbClr val="FF0000">
                              <a:alpha val="100000"/>
                            </a:srgbClr>
                          </a:solidFill>
                          <a:latin typeface="微软雅黑" panose="020B0503020204020204" charset="-122"/>
                          <a:ea typeface="宋体" panose="02010600030101010101" pitchFamily="2" charset="-122"/>
                          <a:cs typeface="微软雅黑" panose="020B0503020204020204" charset="-122"/>
                        </a:rPr>
                        <a:t>同一个人同一病种多次住院的，每年只能慰问一次。</a:t>
                      </a:r>
                      <a:endParaRPr lang="zh-CN" sz="1800" b="1" kern="0" spc="-20" dirty="0">
                        <a:solidFill>
                          <a:srgbClr val="FF0000">
                            <a:alpha val="100000"/>
                          </a:srgbClr>
                        </a:solidFill>
                        <a:latin typeface="微软雅黑" panose="020B0503020204020204" charset="-122"/>
                        <a:ea typeface="宋体" panose="02010600030101010101" pitchFamily="2" charset="-122"/>
                        <a:cs typeface="微软雅黑" panose="020B0503020204020204" charset="-122"/>
                      </a:endParaRPr>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graphicFrame>
        <p:nvGraphicFramePr>
          <p:cNvPr id="224" name="table 224"/>
          <p:cNvGraphicFramePr>
            <a:graphicFrameLocks noGrp="1"/>
          </p:cNvGraphicFramePr>
          <p:nvPr>
            <p:custDataLst>
              <p:tags r:id="rId3"/>
            </p:custDataLst>
          </p:nvPr>
        </p:nvGraphicFramePr>
        <p:xfrm>
          <a:off x="2701290" y="2093595"/>
          <a:ext cx="7011670" cy="709930"/>
        </p:xfrm>
        <a:graphic>
          <a:graphicData uri="http://schemas.openxmlformats.org/drawingml/2006/table">
            <a:tbl>
              <a:tblPr/>
              <a:tblGrid>
                <a:gridCol w="7011670"/>
              </a:tblGrid>
              <a:tr h="709930">
                <a:tc>
                  <a:txBody>
                    <a:bodyPr/>
                    <a:lstStyle/>
                    <a:p>
                      <a:pPr algn="l" rtl="0" eaLnBrk="0">
                        <a:lnSpc>
                          <a:spcPct val="101000"/>
                        </a:lnSpc>
                      </a:pPr>
                      <a:endParaRPr lang="en-US" altLang="en-US" sz="1000" dirty="0"/>
                    </a:p>
                    <a:p>
                      <a:pPr algn="l" rtl="0" eaLnBrk="0">
                        <a:lnSpc>
                          <a:spcPct val="8000"/>
                        </a:lnSpc>
                      </a:pPr>
                      <a:endParaRPr lang="en-US" altLang="en-US" sz="100" dirty="0"/>
                    </a:p>
                    <a:p>
                      <a:pPr marL="171450" algn="l" rtl="0" eaLnBrk="0">
                        <a:lnSpc>
                          <a:spcPct val="89000"/>
                        </a:lnSpc>
                      </a:pPr>
                      <a:r>
                        <a:rPr sz="2400" b="1" kern="0" spc="0" dirty="0">
                          <a:solidFill>
                            <a:srgbClr val="2E75B6">
                              <a:alpha val="100000"/>
                            </a:srgbClr>
                          </a:solidFill>
                          <a:latin typeface="微软雅黑" panose="020B0503020204020204" charset="-122"/>
                          <a:ea typeface="微软雅黑" panose="020B0503020204020204" charset="-122"/>
                          <a:cs typeface="微软雅黑" panose="020B0503020204020204" charset="-122"/>
                        </a:rPr>
                        <a:t>费用标准：</a:t>
                      </a:r>
                      <a:r>
                        <a:rPr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不超过1000元的</a:t>
                      </a:r>
                      <a:r>
                        <a:rPr lang="zh-CN"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慰问金</a:t>
                      </a:r>
                      <a:r>
                        <a:rPr lang="zh-CN" sz="18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或慰问品</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（含水</a:t>
                      </a:r>
                      <a:r>
                        <a:rPr sz="17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果</a:t>
                      </a:r>
                      <a:r>
                        <a:rPr lang="zh-CN" sz="17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17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花篮）。</a:t>
                      </a:r>
                      <a:endParaRPr lang="en-US" altLang="en-US" sz="1700" dirty="0"/>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graphicFrame>
        <p:nvGraphicFramePr>
          <p:cNvPr id="226" name="table 226"/>
          <p:cNvGraphicFramePr>
            <a:graphicFrameLocks noGrp="1"/>
          </p:cNvGraphicFramePr>
          <p:nvPr>
            <p:custDataLst>
              <p:tags r:id="rId4"/>
            </p:custDataLst>
          </p:nvPr>
        </p:nvGraphicFramePr>
        <p:xfrm>
          <a:off x="3367405" y="5637530"/>
          <a:ext cx="4681855" cy="1003935"/>
        </p:xfrm>
        <a:graphic>
          <a:graphicData uri="http://schemas.openxmlformats.org/drawingml/2006/table">
            <a:tbl>
              <a:tblPr/>
              <a:tblGrid>
                <a:gridCol w="4681855"/>
              </a:tblGrid>
              <a:tr h="1003935">
                <a:tc>
                  <a:txBody>
                    <a:bodyPr/>
                    <a:lstStyle/>
                    <a:p>
                      <a:pPr algn="l" rtl="0" eaLnBrk="0">
                        <a:lnSpc>
                          <a:spcPct val="160000"/>
                        </a:lnSpc>
                      </a:pPr>
                      <a:endParaRPr lang="en-US" altLang="en-US" sz="1000" dirty="0"/>
                    </a:p>
                    <a:p>
                      <a:pPr algn="l" rtl="0" eaLnBrk="0">
                        <a:lnSpc>
                          <a:spcPct val="6000"/>
                        </a:lnSpc>
                      </a:pPr>
                      <a:endParaRPr lang="en-US" altLang="en-US" sz="100" dirty="0"/>
                    </a:p>
                    <a:p>
                      <a:pPr marL="134620" algn="l" rtl="0" eaLnBrk="0">
                        <a:lnSpc>
                          <a:spcPct val="97000"/>
                        </a:lnSpc>
                      </a:pPr>
                      <a:r>
                        <a:rPr sz="2400" b="1" kern="0" spc="-70" dirty="0">
                          <a:solidFill>
                            <a:srgbClr val="2E75B6">
                              <a:alpha val="100000"/>
                            </a:srgbClr>
                          </a:solidFill>
                          <a:latin typeface="微软雅黑" panose="020B0503020204020204" charset="-122"/>
                          <a:ea typeface="微软雅黑" panose="020B0503020204020204" charset="-122"/>
                          <a:cs typeface="微软雅黑" panose="020B0503020204020204" charset="-122"/>
                        </a:rPr>
                        <a:t>材料提交</a:t>
                      </a:r>
                      <a:r>
                        <a:rPr sz="1800" b="1" kern="0" spc="-70" dirty="0">
                          <a:solidFill>
                            <a:srgbClr val="2E75B6">
                              <a:alpha val="100000"/>
                            </a:srgbClr>
                          </a:solidFill>
                          <a:latin typeface="微软雅黑" panose="020B0503020204020204" charset="-122"/>
                          <a:ea typeface="微软雅黑" panose="020B0503020204020204" charset="-122"/>
                          <a:cs typeface="微软雅黑" panose="020B0503020204020204" charset="-122"/>
                        </a:rPr>
                        <a:t>：</a:t>
                      </a:r>
                      <a:r>
                        <a:rPr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二级分工会主席审批、校工会审批后提交至财务处。</a:t>
                      </a:r>
                      <a:endParaRPr lang="en-US" altLang="en-US" sz="1800" dirty="0"/>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28" name="textbox 228"/>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23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232" name="table 232"/>
          <p:cNvGraphicFramePr>
            <a:graphicFrameLocks noGrp="1"/>
          </p:cNvGraphicFramePr>
          <p:nvPr>
            <p:custDataLst>
              <p:tags r:id="rId5"/>
            </p:custDataLst>
          </p:nvPr>
        </p:nvGraphicFramePr>
        <p:xfrm>
          <a:off x="3665855" y="959485"/>
          <a:ext cx="4700270" cy="734695"/>
        </p:xfrm>
        <a:graphic>
          <a:graphicData uri="http://schemas.openxmlformats.org/drawingml/2006/table">
            <a:tbl>
              <a:tblPr>
                <a:solidFill>
                  <a:srgbClr val="BDD7EE"/>
                </a:solidFill>
              </a:tblPr>
              <a:tblGrid>
                <a:gridCol w="4700270"/>
              </a:tblGrid>
              <a:tr h="734695">
                <a:tc>
                  <a:txBody>
                    <a:bodyPr/>
                    <a:lstStyle/>
                    <a:p>
                      <a:pPr algn="l" rtl="0" eaLnBrk="0">
                        <a:lnSpc>
                          <a:spcPct val="100000"/>
                        </a:lnSpc>
                      </a:pPr>
                      <a:endParaRPr lang="en-US" altLang="en-US" sz="900" dirty="0"/>
                    </a:p>
                    <a:p>
                      <a:pPr marL="932815" algn="l" rtl="0" eaLnBrk="0">
                        <a:lnSpc>
                          <a:spcPct val="97000"/>
                        </a:lnSpc>
                        <a:spcBef>
                          <a:spcPts val="5"/>
                        </a:spcBef>
                      </a:pPr>
                      <a:r>
                        <a:rPr lang="zh-CN" sz="32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rPr>
                        <a:t>（生病）</a:t>
                      </a:r>
                      <a:r>
                        <a:rPr sz="3200" b="1" kern="0" spc="-30" dirty="0">
                          <a:solidFill>
                            <a:srgbClr val="1F4E79">
                              <a:alpha val="100000"/>
                            </a:srgbClr>
                          </a:solidFill>
                          <a:latin typeface="微软雅黑" panose="020B0503020204020204" charset="-122"/>
                          <a:ea typeface="微软雅黑" panose="020B0503020204020204" charset="-122"/>
                          <a:cs typeface="微软雅黑" panose="020B0503020204020204" charset="-122"/>
                        </a:rPr>
                        <a:t>住</a:t>
                      </a:r>
                      <a:r>
                        <a:rPr sz="3200" b="1" kern="0" spc="90" dirty="0">
                          <a:solidFill>
                            <a:srgbClr val="1F4E79">
                              <a:alpha val="100000"/>
                            </a:srgbClr>
                          </a:solidFill>
                          <a:latin typeface="微软雅黑" panose="020B0503020204020204" charset="-122"/>
                          <a:ea typeface="微软雅黑" panose="020B0503020204020204" charset="-122"/>
                          <a:cs typeface="微软雅黑" panose="020B0503020204020204" charset="-122"/>
                        </a:rPr>
                        <a:t>  </a:t>
                      </a:r>
                      <a:r>
                        <a:rPr sz="3200" b="1" kern="0" spc="-30" dirty="0">
                          <a:solidFill>
                            <a:srgbClr val="1F4E79">
                              <a:alpha val="100000"/>
                            </a:srgbClr>
                          </a:solidFill>
                          <a:latin typeface="微软雅黑" panose="020B0503020204020204" charset="-122"/>
                          <a:ea typeface="微软雅黑" panose="020B0503020204020204" charset="-122"/>
                          <a:cs typeface="微软雅黑" panose="020B0503020204020204" charset="-122"/>
                        </a:rPr>
                        <a:t>院</a:t>
                      </a:r>
                      <a:endParaRPr lang="en-US" altLang="en-US"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pic>
        <p:nvPicPr>
          <p:cNvPr id="234" name="picture 234"/>
          <p:cNvPicPr>
            <a:picLocks noChangeAspect="1"/>
          </p:cNvPicPr>
          <p:nvPr/>
        </p:nvPicPr>
        <p:blipFill>
          <a:blip r:embed="rId6"/>
          <a:stretch>
            <a:fillRect/>
          </a:stretch>
        </p:blipFill>
        <p:spPr>
          <a:xfrm rot="21600000">
            <a:off x="11189461" y="315252"/>
            <a:ext cx="656750" cy="657795"/>
          </a:xfrm>
          <a:prstGeom prst="rect">
            <a:avLst/>
          </a:prstGeom>
        </p:spPr>
      </p:pic>
      <p:grpSp>
        <p:nvGrpSpPr>
          <p:cNvPr id="30" name="group 30"/>
          <p:cNvGrpSpPr/>
          <p:nvPr/>
        </p:nvGrpSpPr>
        <p:grpSpPr>
          <a:xfrm rot="21600000">
            <a:off x="5473557" y="1781682"/>
            <a:ext cx="474884" cy="195148"/>
            <a:chOff x="0" y="0"/>
            <a:chExt cx="474884" cy="195148"/>
          </a:xfrm>
        </p:grpSpPr>
        <p:sp>
          <p:nvSpPr>
            <p:cNvPr id="236" name="path"/>
            <p:cNvSpPr/>
            <p:nvPr/>
          </p:nvSpPr>
          <p:spPr>
            <a:xfrm>
              <a:off x="2301" y="6350"/>
              <a:ext cx="470280"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BDD7EE">
                <a:alpha val="100000"/>
              </a:srgbClr>
            </a:solidFill>
            <a:ln cap="flat">
              <a:noFill/>
              <a:prstDash val="solid"/>
              <a:miter lim="0"/>
            </a:ln>
          </p:spPr>
          <p:txBody>
            <a:bodyPr rtlCol="0"/>
            <a:lstStyle/>
            <a:p>
              <a:pPr algn="ctr"/>
              <a:endParaRPr lang="zh-CN" altLang="en-US"/>
            </a:p>
          </p:txBody>
        </p:sp>
        <p:sp>
          <p:nvSpPr>
            <p:cNvPr id="238" name="path"/>
            <p:cNvSpPr/>
            <p:nvPr/>
          </p:nvSpPr>
          <p:spPr>
            <a:xfrm>
              <a:off x="0" y="0"/>
              <a:ext cx="474884" cy="195148"/>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BDD7EE">
                  <a:alpha val="100000"/>
                </a:srgbClr>
              </a:solidFill>
              <a:prstDash val="solid"/>
              <a:miter lim="1000000"/>
            </a:ln>
          </p:spPr>
          <p:txBody>
            <a:bodyPr rtlCol="0"/>
            <a:lstStyle/>
            <a:p>
              <a:pPr algn="ctr"/>
              <a:endParaRPr lang="zh-CN" altLang="en-US"/>
            </a:p>
          </p:txBody>
        </p:sp>
      </p:grpSp>
      <p:grpSp>
        <p:nvGrpSpPr>
          <p:cNvPr id="32" name="group 32"/>
          <p:cNvGrpSpPr/>
          <p:nvPr/>
        </p:nvGrpSpPr>
        <p:grpSpPr>
          <a:xfrm rot="21600000">
            <a:off x="5475462" y="2853309"/>
            <a:ext cx="474884" cy="195148"/>
            <a:chOff x="0" y="0"/>
            <a:chExt cx="474884" cy="195148"/>
          </a:xfrm>
        </p:grpSpPr>
        <p:sp>
          <p:nvSpPr>
            <p:cNvPr id="240" name="path"/>
            <p:cNvSpPr/>
            <p:nvPr/>
          </p:nvSpPr>
          <p:spPr>
            <a:xfrm>
              <a:off x="2301" y="6350"/>
              <a:ext cx="470280"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BDD7EE">
                <a:alpha val="100000"/>
              </a:srgbClr>
            </a:solidFill>
            <a:ln cap="flat">
              <a:noFill/>
              <a:prstDash val="solid"/>
              <a:miter lim="0"/>
            </a:ln>
          </p:spPr>
          <p:txBody>
            <a:bodyPr rtlCol="0"/>
            <a:lstStyle/>
            <a:p>
              <a:pPr algn="ctr"/>
              <a:endParaRPr lang="zh-CN" altLang="en-US"/>
            </a:p>
          </p:txBody>
        </p:sp>
        <p:sp>
          <p:nvSpPr>
            <p:cNvPr id="242" name="path"/>
            <p:cNvSpPr/>
            <p:nvPr/>
          </p:nvSpPr>
          <p:spPr>
            <a:xfrm>
              <a:off x="0" y="0"/>
              <a:ext cx="474884" cy="195148"/>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BDD7EE">
                  <a:alpha val="100000"/>
                </a:srgbClr>
              </a:solidFill>
              <a:prstDash val="solid"/>
              <a:miter lim="1000000"/>
            </a:ln>
          </p:spPr>
          <p:txBody>
            <a:bodyPr rtlCol="0"/>
            <a:lstStyle/>
            <a:p>
              <a:pPr algn="ctr"/>
              <a:endParaRPr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310"/>
          <p:cNvPicPr>
            <a:picLocks noChangeAspect="1"/>
          </p:cNvPicPr>
          <p:nvPr/>
        </p:nvPicPr>
        <p:blipFill>
          <a:blip r:embed="rId1"/>
          <a:stretch>
            <a:fillRect/>
          </a:stretch>
        </p:blipFill>
        <p:spPr>
          <a:xfrm rot="21600000">
            <a:off x="8801989" y="3688524"/>
            <a:ext cx="2723260" cy="2471864"/>
          </a:xfrm>
          <a:prstGeom prst="rect">
            <a:avLst/>
          </a:prstGeom>
        </p:spPr>
      </p:pic>
      <p:graphicFrame>
        <p:nvGraphicFramePr>
          <p:cNvPr id="314" name="table 314"/>
          <p:cNvGraphicFramePr>
            <a:graphicFrameLocks noGrp="1"/>
          </p:cNvGraphicFramePr>
          <p:nvPr>
            <p:custDataLst>
              <p:tags r:id="rId2"/>
            </p:custDataLst>
          </p:nvPr>
        </p:nvGraphicFramePr>
        <p:xfrm>
          <a:off x="1088390" y="2334260"/>
          <a:ext cx="7506970" cy="3089275"/>
        </p:xfrm>
        <a:graphic>
          <a:graphicData uri="http://schemas.openxmlformats.org/drawingml/2006/table">
            <a:tbl>
              <a:tblPr/>
              <a:tblGrid>
                <a:gridCol w="7506970"/>
              </a:tblGrid>
              <a:tr h="3089275">
                <a:tc>
                  <a:txBody>
                    <a:bodyPr/>
                    <a:lstStyle/>
                    <a:p>
                      <a:pPr algn="l" rtl="0" eaLnBrk="0">
                        <a:lnSpc>
                          <a:spcPct val="103000"/>
                        </a:lnSpc>
                      </a:pPr>
                      <a:endParaRPr lang="en-US" altLang="en-US" sz="1000" dirty="0"/>
                    </a:p>
                    <a:p>
                      <a:pPr algn="l" rtl="0" eaLnBrk="0">
                        <a:lnSpc>
                          <a:spcPct val="104000"/>
                        </a:lnSpc>
                      </a:pPr>
                      <a:endParaRPr lang="en-US" altLang="en-US" sz="1000" dirty="0"/>
                    </a:p>
                    <a:p>
                      <a:pPr algn="l" rtl="0" eaLnBrk="0">
                        <a:lnSpc>
                          <a:spcPct val="8000"/>
                        </a:lnSpc>
                      </a:pPr>
                      <a:endParaRPr lang="en-US" altLang="en-US" sz="100" dirty="0"/>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1.填写“南平市职工医疗互助活动</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住院补助金</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申请审批表”一式一份；</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2.住院费用发票（要有盖章）；</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3.住院费用结算单</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（要有盖章）</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4.出院小结</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（要有盖章）</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5.申请人身份证复印件；</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6.申请人</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银行（卡）</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复印件</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 </a:t>
                      </a:r>
                      <a:endParaRPr lang="en-US" altLang="en-US" sz="2400" dirty="0"/>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320" name="textbox 320"/>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32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324" name="table 324"/>
          <p:cNvGraphicFramePr>
            <a:graphicFrameLocks noGrp="1"/>
          </p:cNvGraphicFramePr>
          <p:nvPr>
            <p:custDataLst>
              <p:tags r:id="rId3"/>
            </p:custDataLst>
          </p:nvPr>
        </p:nvGraphicFramePr>
        <p:xfrm>
          <a:off x="2077720" y="1285240"/>
          <a:ext cx="7871460" cy="749935"/>
        </p:xfrm>
        <a:graphic>
          <a:graphicData uri="http://schemas.openxmlformats.org/drawingml/2006/table">
            <a:tbl>
              <a:tblPr>
                <a:solidFill>
                  <a:srgbClr val="E2F0D9"/>
                </a:solidFill>
              </a:tblPr>
              <a:tblGrid>
                <a:gridCol w="7871460"/>
              </a:tblGrid>
              <a:tr h="749935">
                <a:tc>
                  <a:txBody>
                    <a:bodyPr/>
                    <a:lstStyle/>
                    <a:p>
                      <a:pPr algn="l" rtl="0" eaLnBrk="0">
                        <a:lnSpc>
                          <a:spcPct val="101000"/>
                        </a:lnSpc>
                      </a:pPr>
                      <a:endParaRPr lang="en-US" altLang="en-US" sz="900" dirty="0"/>
                    </a:p>
                    <a:p>
                      <a:pPr marL="669925" algn="l" rtl="0" eaLnBrk="0">
                        <a:lnSpc>
                          <a:spcPct val="97000"/>
                        </a:lnSpc>
                        <a:spcBef>
                          <a:spcPts val="5"/>
                        </a:spcBef>
                      </a:pPr>
                      <a:r>
                        <a:rPr lang="zh-CN" altLang="en-US"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rPr>
                        <a:t>南平市职工</a:t>
                      </a:r>
                      <a:r>
                        <a:rPr lang="zh-CN" altLang="en-US" sz="3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rPr>
                        <a:t>医疗互助</a:t>
                      </a:r>
                      <a:r>
                        <a:rPr lang="zh-CN" altLang="en-US"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rPr>
                        <a:t>活动住院补助金</a:t>
                      </a:r>
                      <a:endParaRPr lang="zh-CN" altLang="en-US"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E2F0D9"/>
                      </a:solidFill>
                      <a:prstDash val="solid"/>
                      <a:round/>
                      <a:headEnd type="none" w="med" len="med"/>
                      <a:tailEnd type="none" w="med" len="med"/>
                    </a:lnL>
                    <a:lnR w="12700" cap="flat" cmpd="sng" algn="ctr">
                      <a:solidFill>
                        <a:srgbClr val="E2F0D9"/>
                      </a:solidFill>
                      <a:prstDash val="solid"/>
                      <a:round/>
                      <a:headEnd type="none" w="med" len="med"/>
                      <a:tailEnd type="none" w="med" len="med"/>
                    </a:lnR>
                    <a:lnT w="12700" cap="flat" cmpd="sng" algn="ctr">
                      <a:solidFill>
                        <a:srgbClr val="E2F0D9"/>
                      </a:solidFill>
                      <a:prstDash val="solid"/>
                      <a:round/>
                      <a:headEnd type="none" w="med" len="med"/>
                      <a:tailEnd type="none" w="med" len="med"/>
                    </a:lnT>
                    <a:lnB w="12700" cap="flat" cmpd="sng" algn="ctr">
                      <a:solidFill>
                        <a:srgbClr val="E2F0D9"/>
                      </a:solidFill>
                      <a:prstDash val="solid"/>
                      <a:round/>
                      <a:headEnd type="none" w="med" len="med"/>
                      <a:tailEnd type="none" w="med" len="med"/>
                    </a:lnB>
                    <a:solidFill>
                      <a:srgbClr val="E2F0D9"/>
                    </a:solidFill>
                  </a:tcPr>
                </a:tc>
              </a:tr>
            </a:tbl>
          </a:graphicData>
        </a:graphic>
      </p:graphicFrame>
      <p:pic>
        <p:nvPicPr>
          <p:cNvPr id="326" name="picture 326"/>
          <p:cNvPicPr>
            <a:picLocks noChangeAspect="1"/>
          </p:cNvPicPr>
          <p:nvPr/>
        </p:nvPicPr>
        <p:blipFill>
          <a:blip r:embed="rId4"/>
          <a:stretch>
            <a:fillRect/>
          </a:stretch>
        </p:blipFill>
        <p:spPr>
          <a:xfrm rot="21600000">
            <a:off x="11189461" y="315252"/>
            <a:ext cx="656750" cy="657795"/>
          </a:xfrm>
          <a:prstGeom prst="rect">
            <a:avLst/>
          </a:prstGeom>
        </p:spPr>
      </p:pic>
      <p:sp>
        <p:nvSpPr>
          <p:cNvPr id="328" name="rect"/>
          <p:cNvSpPr/>
          <p:nvPr/>
        </p:nvSpPr>
        <p:spPr>
          <a:xfrm>
            <a:off x="5604383" y="1150620"/>
            <a:ext cx="4345051" cy="38100"/>
          </a:xfrm>
          <a:prstGeom prst="rect">
            <a:avLst/>
          </a:prstGeom>
          <a:solidFill>
            <a:srgbClr val="C00000">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ect"/>
          <p:cNvSpPr/>
          <p:nvPr/>
        </p:nvSpPr>
        <p:spPr>
          <a:xfrm>
            <a:off x="4288154" y="1209294"/>
            <a:ext cx="3512312" cy="645667"/>
          </a:xfrm>
          <a:prstGeom prst="rect">
            <a:avLst/>
          </a:prstGeom>
          <a:solidFill>
            <a:srgbClr val="FFFFFF">
              <a:alpha val="100000"/>
            </a:srgbClr>
          </a:solidFill>
          <a:ln cap="flat">
            <a:noFill/>
            <a:prstDash val="solid"/>
            <a:miter lim="0"/>
          </a:ln>
        </p:spPr>
        <p:txBody>
          <a:bodyPr rtlCol="0"/>
          <a:lstStyle/>
          <a:p>
            <a:pPr algn="ctr"/>
            <a:endParaRPr lang="zh-CN" altLang="en-US"/>
          </a:p>
        </p:txBody>
      </p:sp>
      <p:graphicFrame>
        <p:nvGraphicFramePr>
          <p:cNvPr id="378" name="table 378"/>
          <p:cNvGraphicFramePr>
            <a:graphicFrameLocks noGrp="1"/>
          </p:cNvGraphicFramePr>
          <p:nvPr/>
        </p:nvGraphicFramePr>
        <p:xfrm>
          <a:off x="725004" y="1372190"/>
          <a:ext cx="10638155" cy="5139054"/>
        </p:xfrm>
        <a:graphic>
          <a:graphicData uri="http://schemas.openxmlformats.org/drawingml/2006/table">
            <a:tbl>
              <a:tblPr/>
              <a:tblGrid>
                <a:gridCol w="10638155"/>
              </a:tblGrid>
              <a:tr h="5100954">
                <a:tc>
                  <a:txBody>
                    <a:bodyPr/>
                    <a:lstStyle/>
                    <a:p>
                      <a:pPr algn="l" rtl="0" eaLnBrk="0">
                        <a:lnSpc>
                          <a:spcPct val="9000"/>
                        </a:lnSpc>
                      </a:pPr>
                      <a:endParaRPr lang="en-US" altLang="en-US" sz="100" dirty="0"/>
                    </a:p>
                    <a:p>
                      <a:pPr marL="4437380" algn="l" rtl="0" eaLnBrk="0">
                        <a:lnSpc>
                          <a:spcPct val="100000"/>
                        </a:lnSpc>
                      </a:pPr>
                      <a:r>
                        <a:rPr sz="2700" b="1" kern="0" spc="80" dirty="0">
                          <a:solidFill>
                            <a:srgbClr val="548235">
                              <a:alpha val="100000"/>
                            </a:srgbClr>
                          </a:solidFill>
                          <a:latin typeface="微软雅黑" panose="020B0503020204020204" charset="-122"/>
                          <a:ea typeface="微软雅黑" panose="020B0503020204020204" charset="-122"/>
                          <a:cs typeface="微软雅黑" panose="020B0503020204020204" charset="-122"/>
                        </a:rPr>
                        <a:t>女特病互</a:t>
                      </a:r>
                      <a:r>
                        <a:rPr lang="zh-CN" sz="2700" b="1" kern="0" spc="80" dirty="0">
                          <a:solidFill>
                            <a:srgbClr val="548235">
                              <a:alpha val="100000"/>
                            </a:srgbClr>
                          </a:solidFill>
                          <a:latin typeface="微软雅黑" panose="020B0503020204020204" charset="-122"/>
                          <a:ea typeface="微软雅黑" panose="020B0503020204020204" charset="-122"/>
                          <a:cs typeface="微软雅黑" panose="020B0503020204020204" charset="-122"/>
                        </a:rPr>
                        <a:t>助</a:t>
                      </a:r>
                      <a:endParaRPr lang="en-US" altLang="en-US" sz="2700" dirty="0"/>
                    </a:p>
                    <a:p>
                      <a:pPr algn="l" rtl="0" eaLnBrk="0">
                        <a:lnSpc>
                          <a:spcPct val="160000"/>
                        </a:lnSpc>
                      </a:pPr>
                      <a:endParaRPr lang="en-US" altLang="en-US" sz="1000" dirty="0"/>
                    </a:p>
                    <a:p>
                      <a:pPr marL="473075" algn="l" rtl="0" eaLnBrk="0">
                        <a:lnSpc>
                          <a:spcPct val="97000"/>
                        </a:lnSpc>
                        <a:spcBef>
                          <a:spcPts val="725"/>
                        </a:spcBef>
                      </a:pPr>
                      <a:r>
                        <a:rPr sz="2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参加女特病</a:t>
                      </a:r>
                      <a:r>
                        <a:rPr lang="zh-CN" sz="2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互助活动</a:t>
                      </a:r>
                      <a:r>
                        <a:rPr sz="2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的女职工，初次确诊患以下四类特病可申请</a:t>
                      </a:r>
                      <a:r>
                        <a:rPr sz="24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相应</a:t>
                      </a:r>
                      <a:r>
                        <a:rPr lang="zh-CN" sz="2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互助</a:t>
                      </a:r>
                      <a:r>
                        <a:rPr sz="24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2400" dirty="0"/>
                    </a:p>
                    <a:p>
                      <a:pPr marL="473075" algn="l" rtl="0" eaLnBrk="0">
                        <a:lnSpc>
                          <a:spcPct val="89000"/>
                        </a:lnSpc>
                        <a:spcBef>
                          <a:spcPts val="990"/>
                        </a:spcBef>
                      </a:pPr>
                      <a:r>
                        <a:rPr sz="24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第一类特病：</a:t>
                      </a:r>
                      <a:r>
                        <a:rPr sz="24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乳腺癌、卵巢癌、宫体癌、宫颈癌、阴道癌</a:t>
                      </a:r>
                      <a:r>
                        <a:rPr sz="24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、子宫内膜癌、</a:t>
                      </a:r>
                      <a:endParaRPr lang="en-US" altLang="en-US" sz="2400" dirty="0"/>
                    </a:p>
                    <a:p>
                      <a:pPr marL="115570" algn="l" rtl="0" eaLnBrk="0">
                        <a:lnSpc>
                          <a:spcPts val="3805"/>
                        </a:lnSpc>
                      </a:pPr>
                      <a:r>
                        <a:rPr sz="24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输卵管癌、外阴癌；</a:t>
                      </a:r>
                      <a:endParaRPr lang="en-US" altLang="en-US" sz="2400" dirty="0"/>
                    </a:p>
                    <a:p>
                      <a:pPr marL="474345" algn="l" rtl="0" eaLnBrk="0">
                        <a:lnSpc>
                          <a:spcPct val="97000"/>
                        </a:lnSpc>
                        <a:spcBef>
                          <a:spcPts val="1240"/>
                        </a:spcBef>
                      </a:pPr>
                      <a:r>
                        <a:rPr sz="24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第二类特病：</a:t>
                      </a:r>
                      <a:r>
                        <a:rPr sz="24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子宫和卵巢同时摘除手术；</a:t>
                      </a:r>
                      <a:endParaRPr lang="en-US" altLang="en-US" sz="2400" dirty="0"/>
                    </a:p>
                    <a:p>
                      <a:pPr marL="473075" algn="l" rtl="0" eaLnBrk="0">
                        <a:lnSpc>
                          <a:spcPct val="97000"/>
                        </a:lnSpc>
                        <a:spcBef>
                          <a:spcPts val="1000"/>
                        </a:spcBef>
                      </a:pPr>
                      <a:r>
                        <a:rPr sz="24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第三类特病：</a:t>
                      </a:r>
                      <a:r>
                        <a:rPr sz="2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子宫</a:t>
                      </a:r>
                      <a:r>
                        <a:rPr lang="zh-CN" sz="2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2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卵巢摘除手术；</a:t>
                      </a:r>
                      <a:endParaRPr lang="en-US" altLang="en-US" sz="2400" dirty="0"/>
                    </a:p>
                    <a:p>
                      <a:pPr marL="473075" algn="l" rtl="0" eaLnBrk="0">
                        <a:lnSpc>
                          <a:spcPct val="97000"/>
                        </a:lnSpc>
                        <a:spcBef>
                          <a:spcPts val="1030"/>
                        </a:spcBef>
                      </a:pPr>
                      <a:r>
                        <a:rPr sz="2400" b="1" kern="0" spc="-110" dirty="0">
                          <a:solidFill>
                            <a:srgbClr val="C00000">
                              <a:alpha val="100000"/>
                            </a:srgbClr>
                          </a:solidFill>
                          <a:latin typeface="微软雅黑" panose="020B0503020204020204" charset="-122"/>
                          <a:ea typeface="微软雅黑" panose="020B0503020204020204" charset="-122"/>
                          <a:cs typeface="微软雅黑" panose="020B0503020204020204" charset="-122"/>
                        </a:rPr>
                        <a:t>第四类特病：</a:t>
                      </a:r>
                      <a:r>
                        <a:rPr sz="24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子宫肌瘤摘除手术。</a:t>
                      </a:r>
                      <a:endParaRPr lang="en-US" altLang="en-US" sz="2400" dirty="0"/>
                    </a:p>
                    <a:p>
                      <a:pPr marL="473710" algn="l" rtl="0" eaLnBrk="0">
                        <a:lnSpc>
                          <a:spcPct val="89000"/>
                        </a:lnSpc>
                        <a:spcBef>
                          <a:spcPts val="1000"/>
                        </a:spcBef>
                      </a:pPr>
                      <a:r>
                        <a:rPr lang="zh-CN" sz="2400" b="1"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补助</a:t>
                      </a:r>
                      <a:r>
                        <a:rPr sz="2400" b="1"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金给付标准为：</a:t>
                      </a:r>
                      <a:r>
                        <a:rPr sz="2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第一类特病一次性</a:t>
                      </a:r>
                      <a:r>
                        <a:rPr lang="zh-CN" sz="2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补助</a:t>
                      </a:r>
                      <a:r>
                        <a:rPr sz="2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6000元，第二类</a:t>
                      </a:r>
                      <a:r>
                        <a:rPr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特病一次性</a:t>
                      </a:r>
                      <a:r>
                        <a:rPr lang="zh-CN" sz="2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补助</a:t>
                      </a:r>
                      <a:r>
                        <a:rPr sz="2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3000元，第三类特病一次性</a:t>
                      </a:r>
                      <a:r>
                        <a:rPr lang="zh-CN" sz="2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补助</a:t>
                      </a:r>
                      <a:r>
                        <a:rPr sz="2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2000元，第</a:t>
                      </a:r>
                      <a:r>
                        <a:rPr sz="2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四类特病一次性</a:t>
                      </a:r>
                      <a:r>
                        <a:rPr lang="zh-CN" sz="2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补助</a:t>
                      </a:r>
                      <a:r>
                        <a:rPr sz="2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1000元。</a:t>
                      </a:r>
                      <a:r>
                        <a:rPr sz="2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一个</a:t>
                      </a:r>
                      <a:r>
                        <a:rPr lang="zh-CN"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互助</a:t>
                      </a:r>
                      <a:r>
                        <a:rPr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期内女特病累计</a:t>
                      </a:r>
                      <a:r>
                        <a:rPr lang="zh-CN"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补助金</a:t>
                      </a:r>
                      <a:r>
                        <a:rPr sz="2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最高给付限额为60</a:t>
                      </a:r>
                      <a:r>
                        <a:rPr sz="2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00元。</a:t>
                      </a:r>
                      <a:endParaRPr lang="en-US" altLang="en-US" sz="2400" dirty="0"/>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380" name="textbox 380"/>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38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pSp>
        <p:nvGrpSpPr>
          <p:cNvPr id="58" name="group 58"/>
          <p:cNvGrpSpPr/>
          <p:nvPr/>
        </p:nvGrpSpPr>
        <p:grpSpPr>
          <a:xfrm rot="21600000">
            <a:off x="4269104" y="1316990"/>
            <a:ext cx="3550412" cy="557021"/>
            <a:chOff x="0" y="0"/>
            <a:chExt cx="3550412" cy="557021"/>
          </a:xfrm>
        </p:grpSpPr>
        <p:sp>
          <p:nvSpPr>
            <p:cNvPr id="384" name="path"/>
            <p:cNvSpPr/>
            <p:nvPr/>
          </p:nvSpPr>
          <p:spPr>
            <a:xfrm>
              <a:off x="3404616" y="0"/>
              <a:ext cx="145795" cy="557021"/>
            </a:xfrm>
            <a:custGeom>
              <a:avLst/>
              <a:gdLst/>
              <a:ahLst/>
              <a:cxnLst/>
              <a:rect l="0" t="0" r="0" b="0"/>
              <a:pathLst>
                <a:path w="229" h="877">
                  <a:moveTo>
                    <a:pt x="199" y="0"/>
                  </a:moveTo>
                  <a:lnTo>
                    <a:pt x="199" y="677"/>
                  </a:lnTo>
                  <a:cubicBezTo>
                    <a:pt x="199" y="771"/>
                    <a:pt x="123" y="847"/>
                    <a:pt x="30" y="847"/>
                  </a:cubicBezTo>
                </a:path>
              </a:pathLst>
            </a:custGeom>
            <a:noFill/>
            <a:ln w="38100" cap="flat">
              <a:solidFill>
                <a:srgbClr val="548235">
                  <a:alpha val="100000"/>
                </a:srgbClr>
              </a:solidFill>
              <a:prstDash val="solid"/>
              <a:miter lim="1000000"/>
            </a:ln>
          </p:spPr>
          <p:txBody>
            <a:bodyPr rtlCol="0"/>
            <a:lstStyle/>
            <a:p>
              <a:pPr algn="ctr"/>
              <a:endParaRPr lang="zh-CN" altLang="en-US"/>
            </a:p>
          </p:txBody>
        </p:sp>
        <p:sp>
          <p:nvSpPr>
            <p:cNvPr id="386" name="path"/>
            <p:cNvSpPr/>
            <p:nvPr/>
          </p:nvSpPr>
          <p:spPr>
            <a:xfrm>
              <a:off x="0" y="0"/>
              <a:ext cx="145669" cy="557021"/>
            </a:xfrm>
            <a:custGeom>
              <a:avLst/>
              <a:gdLst/>
              <a:ahLst/>
              <a:cxnLst/>
              <a:rect l="0" t="0" r="0" b="0"/>
              <a:pathLst>
                <a:path w="229" h="877">
                  <a:moveTo>
                    <a:pt x="199" y="847"/>
                  </a:moveTo>
                  <a:cubicBezTo>
                    <a:pt x="105" y="847"/>
                    <a:pt x="30" y="771"/>
                    <a:pt x="30" y="677"/>
                  </a:cubicBezTo>
                  <a:lnTo>
                    <a:pt x="30" y="0"/>
                  </a:lnTo>
                </a:path>
              </a:pathLst>
            </a:custGeom>
            <a:noFill/>
            <a:ln w="38100" cap="flat">
              <a:solidFill>
                <a:srgbClr val="548235">
                  <a:alpha val="100000"/>
                </a:srgbClr>
              </a:solidFill>
              <a:prstDash val="solid"/>
              <a:miter lim="1000000"/>
            </a:ln>
          </p:spPr>
          <p:txBody>
            <a:bodyPr rtlCol="0"/>
            <a:lstStyle/>
            <a:p>
              <a:pPr algn="ctr"/>
              <a:endParaRPr lang="zh-CN" altLang="en-US"/>
            </a:p>
          </p:txBody>
        </p:sp>
      </p:grpSp>
      <p:sp>
        <p:nvSpPr>
          <p:cNvPr id="388" name="path"/>
          <p:cNvSpPr/>
          <p:nvPr/>
        </p:nvSpPr>
        <p:spPr>
          <a:xfrm>
            <a:off x="4269104" y="1190244"/>
            <a:ext cx="3550412" cy="145796"/>
          </a:xfrm>
          <a:custGeom>
            <a:avLst/>
            <a:gdLst/>
            <a:ahLst/>
            <a:cxnLst/>
            <a:rect l="0" t="0" r="0" b="0"/>
            <a:pathLst>
              <a:path w="5591" h="229">
                <a:moveTo>
                  <a:pt x="30" y="199"/>
                </a:moveTo>
                <a:cubicBezTo>
                  <a:pt x="30" y="106"/>
                  <a:pt x="105" y="30"/>
                  <a:pt x="199" y="30"/>
                </a:cubicBezTo>
                <a:lnTo>
                  <a:pt x="5391" y="30"/>
                </a:lnTo>
                <a:cubicBezTo>
                  <a:pt x="5485" y="30"/>
                  <a:pt x="5561" y="106"/>
                  <a:pt x="5561" y="199"/>
                </a:cubicBezTo>
              </a:path>
            </a:pathLst>
          </a:custGeom>
          <a:noFill/>
          <a:ln w="38100" cap="flat">
            <a:solidFill>
              <a:srgbClr val="548235">
                <a:alpha val="100000"/>
              </a:srgbClr>
            </a:solidFill>
            <a:prstDash val="solid"/>
            <a:miter lim="1000000"/>
          </a:ln>
        </p:spPr>
        <p:txBody>
          <a:bodyPr rtlCol="0"/>
          <a:lstStyle/>
          <a:p>
            <a:pPr algn="ctr"/>
            <a:endParaRPr lang="zh-CN" altLang="en-US"/>
          </a:p>
        </p:txBody>
      </p:sp>
      <p:pic>
        <p:nvPicPr>
          <p:cNvPr id="390" name="picture 390"/>
          <p:cNvPicPr>
            <a:picLocks noChangeAspect="1"/>
          </p:cNvPicPr>
          <p:nvPr/>
        </p:nvPicPr>
        <p:blipFill>
          <a:blip r:embed="rId1"/>
          <a:stretch>
            <a:fillRect/>
          </a:stretch>
        </p:blipFill>
        <p:spPr>
          <a:xfrm rot="21600000">
            <a:off x="11189461" y="315252"/>
            <a:ext cx="656750" cy="657795"/>
          </a:xfrm>
          <a:prstGeom prst="rect">
            <a:avLst/>
          </a:prstGeom>
        </p:spPr>
      </p:pic>
      <p:sp>
        <p:nvSpPr>
          <p:cNvPr id="392" name="path"/>
          <p:cNvSpPr/>
          <p:nvPr/>
        </p:nvSpPr>
        <p:spPr>
          <a:xfrm>
            <a:off x="4395723" y="1835911"/>
            <a:ext cx="3297047" cy="38100"/>
          </a:xfrm>
          <a:custGeom>
            <a:avLst/>
            <a:gdLst/>
            <a:ahLst/>
            <a:cxnLst/>
            <a:rect l="0" t="0" r="0" b="0"/>
            <a:pathLst>
              <a:path w="5192" h="60">
                <a:moveTo>
                  <a:pt x="5192" y="30"/>
                </a:moveTo>
                <a:lnTo>
                  <a:pt x="0" y="30"/>
                </a:lnTo>
              </a:path>
            </a:pathLst>
          </a:custGeom>
          <a:noFill/>
          <a:ln w="38100" cap="flat">
            <a:solidFill>
              <a:srgbClr val="548235">
                <a:alpha val="100000"/>
              </a:srgbClr>
            </a:solidFill>
            <a:prstDash val="solid"/>
            <a:miter lim="1000000"/>
          </a:ln>
        </p:spPr>
        <p:txBody>
          <a:bodyPr rtlCol="0"/>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310"/>
          <p:cNvPicPr>
            <a:picLocks noChangeAspect="1"/>
          </p:cNvPicPr>
          <p:nvPr/>
        </p:nvPicPr>
        <p:blipFill>
          <a:blip r:embed="rId1"/>
          <a:stretch>
            <a:fillRect/>
          </a:stretch>
        </p:blipFill>
        <p:spPr>
          <a:xfrm rot="21600000">
            <a:off x="9122664" y="3687889"/>
            <a:ext cx="2723260" cy="2471864"/>
          </a:xfrm>
          <a:prstGeom prst="rect">
            <a:avLst/>
          </a:prstGeom>
        </p:spPr>
      </p:pic>
      <p:graphicFrame>
        <p:nvGraphicFramePr>
          <p:cNvPr id="314" name="table 314"/>
          <p:cNvGraphicFramePr>
            <a:graphicFrameLocks noGrp="1"/>
          </p:cNvGraphicFramePr>
          <p:nvPr>
            <p:custDataLst>
              <p:tags r:id="rId2"/>
            </p:custDataLst>
          </p:nvPr>
        </p:nvGraphicFramePr>
        <p:xfrm>
          <a:off x="623570" y="2334260"/>
          <a:ext cx="8177530" cy="3402965"/>
        </p:xfrm>
        <a:graphic>
          <a:graphicData uri="http://schemas.openxmlformats.org/drawingml/2006/table">
            <a:tbl>
              <a:tblPr/>
              <a:tblGrid>
                <a:gridCol w="8177530"/>
              </a:tblGrid>
              <a:tr h="3402965">
                <a:tc>
                  <a:txBody>
                    <a:bodyPr/>
                    <a:lstStyle/>
                    <a:p>
                      <a:pPr algn="l" rtl="0" eaLnBrk="0">
                        <a:lnSpc>
                          <a:spcPct val="103000"/>
                        </a:lnSpc>
                      </a:pPr>
                      <a:endParaRPr lang="en-US" altLang="en-US" sz="1000" dirty="0"/>
                    </a:p>
                    <a:p>
                      <a:pPr algn="l" rtl="0" eaLnBrk="0">
                        <a:lnSpc>
                          <a:spcPct val="104000"/>
                        </a:lnSpc>
                      </a:pPr>
                      <a:endParaRPr lang="en-US" altLang="en-US" sz="1000" dirty="0"/>
                    </a:p>
                    <a:p>
                      <a:pPr algn="l" rtl="0" eaLnBrk="0">
                        <a:lnSpc>
                          <a:spcPct val="8000"/>
                        </a:lnSpc>
                      </a:pPr>
                      <a:endParaRPr lang="en-US" altLang="en-US" sz="100" dirty="0"/>
                    </a:p>
                    <a:p>
                      <a:pPr marL="557530" algn="l" rtl="0" eaLnBrk="0">
                        <a:lnSpc>
                          <a:spcPct val="97000"/>
                        </a:lnSpc>
                        <a:spcBef>
                          <a:spcPts val="60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1.填写“女职工特种疾病补助金申请审批表”一式一份</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marL="557530" algn="l" rtl="0" eaLnBrk="0">
                        <a:lnSpc>
                          <a:spcPct val="97000"/>
                        </a:lnSpc>
                        <a:spcBef>
                          <a:spcPts val="60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2.疾病诊断证明书 </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marL="557530" algn="l" rtl="0" eaLnBrk="0">
                        <a:lnSpc>
                          <a:spcPct val="97000"/>
                        </a:lnSpc>
                        <a:spcBef>
                          <a:spcPts val="60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3.病理检查报告单</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marL="557530" algn="l" rtl="0" eaLnBrk="0">
                        <a:lnSpc>
                          <a:spcPct val="97000"/>
                        </a:lnSpc>
                        <a:spcBef>
                          <a:spcPts val="60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4.手术记录单</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marL="557530" algn="l" rtl="0" eaLnBrk="0">
                        <a:lnSpc>
                          <a:spcPct val="97000"/>
                        </a:lnSpc>
                        <a:spcBef>
                          <a:spcPts val="60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5.申请人身份证复印件</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marL="557530" algn="l" rtl="0" eaLnBrk="0">
                        <a:lnSpc>
                          <a:spcPct val="97000"/>
                        </a:lnSpc>
                        <a:spcBef>
                          <a:spcPts val="600"/>
                        </a:spcBef>
                        <a:buClrTx/>
                        <a:buSzTx/>
                        <a:buFontTx/>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6.申请人</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银行（卡）</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或医保卡复印件。 </a:t>
                      </a:r>
                      <a:endParaRPr lang="en-US" altLang="en-US" sz="2400" dirty="0"/>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320" name="textbox 320"/>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32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324" name="table 324"/>
          <p:cNvGraphicFramePr>
            <a:graphicFrameLocks noGrp="1"/>
          </p:cNvGraphicFramePr>
          <p:nvPr>
            <p:custDataLst>
              <p:tags r:id="rId3"/>
            </p:custDataLst>
          </p:nvPr>
        </p:nvGraphicFramePr>
        <p:xfrm>
          <a:off x="2077720" y="1285240"/>
          <a:ext cx="7871460" cy="749935"/>
        </p:xfrm>
        <a:graphic>
          <a:graphicData uri="http://schemas.openxmlformats.org/drawingml/2006/table">
            <a:tbl>
              <a:tblPr>
                <a:solidFill>
                  <a:srgbClr val="E2F0D9"/>
                </a:solidFill>
              </a:tblPr>
              <a:tblGrid>
                <a:gridCol w="7871460"/>
              </a:tblGrid>
              <a:tr h="749935">
                <a:tc>
                  <a:txBody>
                    <a:bodyPr/>
                    <a:lstStyle/>
                    <a:p>
                      <a:pPr algn="l" rtl="0" eaLnBrk="0">
                        <a:lnSpc>
                          <a:spcPct val="101000"/>
                        </a:lnSpc>
                      </a:pPr>
                      <a:endParaRPr lang="en-US" altLang="en-US" sz="900" dirty="0"/>
                    </a:p>
                    <a:p>
                      <a:pPr marL="669925" algn="l" rtl="0" eaLnBrk="0">
                        <a:lnSpc>
                          <a:spcPct val="97000"/>
                        </a:lnSpc>
                        <a:spcBef>
                          <a:spcPts val="5"/>
                        </a:spcBef>
                        <a:buClrTx/>
                        <a:buSzTx/>
                        <a:buFontTx/>
                      </a:pPr>
                      <a:r>
                        <a:rPr lang="zh-CN" altLang="en-US"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rPr>
                        <a:t>南平市</a:t>
                      </a:r>
                      <a:r>
                        <a:rPr lang="zh-CN" altLang="en-US" sz="3200" b="1"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女职工特种</a:t>
                      </a:r>
                      <a:r>
                        <a:rPr lang="zh-CN" altLang="en-US"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sym typeface="+mn-ea"/>
                        </a:rPr>
                        <a:t>疾病补助金</a:t>
                      </a:r>
                      <a:endParaRPr lang="zh-CN" altLang="en-US"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E2F0D9"/>
                      </a:solidFill>
                      <a:prstDash val="solid"/>
                      <a:round/>
                      <a:headEnd type="none" w="med" len="med"/>
                      <a:tailEnd type="none" w="med" len="med"/>
                    </a:lnL>
                    <a:lnR w="12700" cap="flat" cmpd="sng" algn="ctr">
                      <a:solidFill>
                        <a:srgbClr val="E2F0D9"/>
                      </a:solidFill>
                      <a:prstDash val="solid"/>
                      <a:round/>
                      <a:headEnd type="none" w="med" len="med"/>
                      <a:tailEnd type="none" w="med" len="med"/>
                    </a:lnR>
                    <a:lnT w="12700" cap="flat" cmpd="sng" algn="ctr">
                      <a:solidFill>
                        <a:srgbClr val="E2F0D9"/>
                      </a:solidFill>
                      <a:prstDash val="solid"/>
                      <a:round/>
                      <a:headEnd type="none" w="med" len="med"/>
                      <a:tailEnd type="none" w="med" len="med"/>
                    </a:lnT>
                    <a:lnB w="12700" cap="flat" cmpd="sng" algn="ctr">
                      <a:solidFill>
                        <a:srgbClr val="E2F0D9"/>
                      </a:solidFill>
                      <a:prstDash val="solid"/>
                      <a:round/>
                      <a:headEnd type="none" w="med" len="med"/>
                      <a:tailEnd type="none" w="med" len="med"/>
                    </a:lnB>
                    <a:solidFill>
                      <a:srgbClr val="E2F0D9"/>
                    </a:solidFill>
                  </a:tcPr>
                </a:tc>
              </a:tr>
            </a:tbl>
          </a:graphicData>
        </a:graphic>
      </p:graphicFrame>
      <p:pic>
        <p:nvPicPr>
          <p:cNvPr id="326" name="picture 326"/>
          <p:cNvPicPr>
            <a:picLocks noChangeAspect="1"/>
          </p:cNvPicPr>
          <p:nvPr/>
        </p:nvPicPr>
        <p:blipFill>
          <a:blip r:embed="rId4"/>
          <a:stretch>
            <a:fillRect/>
          </a:stretch>
        </p:blipFill>
        <p:spPr>
          <a:xfrm rot="21600000">
            <a:off x="11189461" y="315252"/>
            <a:ext cx="656750" cy="657795"/>
          </a:xfrm>
          <a:prstGeom prst="rect">
            <a:avLst/>
          </a:prstGeom>
        </p:spPr>
      </p:pic>
      <p:sp>
        <p:nvSpPr>
          <p:cNvPr id="328" name="rect"/>
          <p:cNvSpPr/>
          <p:nvPr/>
        </p:nvSpPr>
        <p:spPr>
          <a:xfrm>
            <a:off x="5604383" y="1150620"/>
            <a:ext cx="4345051" cy="38100"/>
          </a:xfrm>
          <a:prstGeom prst="rect">
            <a:avLst/>
          </a:prstGeom>
          <a:solidFill>
            <a:srgbClr val="C00000">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2"/>
          <p:cNvGrpSpPr/>
          <p:nvPr/>
        </p:nvGrpSpPr>
        <p:grpSpPr>
          <a:xfrm rot="21600000">
            <a:off x="4269104" y="1209294"/>
            <a:ext cx="3550412" cy="664717"/>
            <a:chOff x="0" y="0"/>
            <a:chExt cx="3550412" cy="664717"/>
          </a:xfrm>
        </p:grpSpPr>
        <p:sp>
          <p:nvSpPr>
            <p:cNvPr id="408" name="path"/>
            <p:cNvSpPr/>
            <p:nvPr/>
          </p:nvSpPr>
          <p:spPr>
            <a:xfrm>
              <a:off x="19050" y="0"/>
              <a:ext cx="3512312" cy="645667"/>
            </a:xfrm>
            <a:custGeom>
              <a:avLst/>
              <a:gdLst/>
              <a:ahLst/>
              <a:cxnLst/>
              <a:rect l="0" t="0" r="0" b="0"/>
              <a:pathLst>
                <a:path w="5531" h="1016">
                  <a:moveTo>
                    <a:pt x="0" y="169"/>
                  </a:moveTo>
                  <a:moveTo>
                    <a:pt x="0" y="169"/>
                  </a:moveTo>
                  <a:cubicBezTo>
                    <a:pt x="0" y="76"/>
                    <a:pt x="75" y="0"/>
                    <a:pt x="169" y="0"/>
                  </a:cubicBezTo>
                  <a:lnTo>
                    <a:pt x="5361" y="0"/>
                  </a:lnTo>
                  <a:cubicBezTo>
                    <a:pt x="5455" y="0"/>
                    <a:pt x="5531" y="76"/>
                    <a:pt x="5531" y="169"/>
                  </a:cubicBezTo>
                  <a:lnTo>
                    <a:pt x="5531" y="847"/>
                  </a:lnTo>
                  <a:cubicBezTo>
                    <a:pt x="5531" y="940"/>
                    <a:pt x="5455" y="1016"/>
                    <a:pt x="5361" y="1016"/>
                  </a:cubicBezTo>
                  <a:lnTo>
                    <a:pt x="169" y="1016"/>
                  </a:lnTo>
                  <a:cubicBezTo>
                    <a:pt x="75" y="1016"/>
                    <a:pt x="0" y="940"/>
                    <a:pt x="0" y="847"/>
                  </a:cubicBezTo>
                  <a:lnTo>
                    <a:pt x="0" y="169"/>
                  </a:lnTo>
                  <a:close/>
                </a:path>
              </a:pathLst>
            </a:custGeom>
            <a:solidFill>
              <a:srgbClr val="FFFFFF">
                <a:alpha val="100000"/>
              </a:srgbClr>
            </a:solidFill>
            <a:ln cap="flat">
              <a:noFill/>
              <a:prstDash val="solid"/>
              <a:miter lim="0"/>
            </a:ln>
          </p:spPr>
          <p:txBody>
            <a:bodyPr rtlCol="0"/>
            <a:lstStyle/>
            <a:p>
              <a:pPr algn="ctr"/>
              <a:endParaRPr lang="zh-CN" altLang="en-US"/>
            </a:p>
          </p:txBody>
        </p:sp>
        <p:sp>
          <p:nvSpPr>
            <p:cNvPr id="410" name="path"/>
            <p:cNvSpPr/>
            <p:nvPr/>
          </p:nvSpPr>
          <p:spPr>
            <a:xfrm>
              <a:off x="0" y="107696"/>
              <a:ext cx="3550412" cy="557021"/>
            </a:xfrm>
            <a:custGeom>
              <a:avLst/>
              <a:gdLst/>
              <a:ahLst/>
              <a:cxnLst/>
              <a:rect l="0" t="0" r="0" b="0"/>
              <a:pathLst>
                <a:path w="5591" h="877">
                  <a:moveTo>
                    <a:pt x="5561" y="0"/>
                  </a:moveTo>
                  <a:lnTo>
                    <a:pt x="5561" y="677"/>
                  </a:lnTo>
                  <a:cubicBezTo>
                    <a:pt x="5561" y="771"/>
                    <a:pt x="5485" y="847"/>
                    <a:pt x="5391" y="847"/>
                  </a:cubicBezTo>
                  <a:lnTo>
                    <a:pt x="199" y="847"/>
                  </a:lnTo>
                  <a:cubicBezTo>
                    <a:pt x="105" y="847"/>
                    <a:pt x="30" y="771"/>
                    <a:pt x="30" y="677"/>
                  </a:cubicBezTo>
                  <a:lnTo>
                    <a:pt x="30" y="0"/>
                  </a:lnTo>
                </a:path>
              </a:pathLst>
            </a:custGeom>
            <a:noFill/>
            <a:ln w="38100" cap="flat">
              <a:solidFill>
                <a:srgbClr val="548235">
                  <a:alpha val="100000"/>
                </a:srgbClr>
              </a:solidFill>
              <a:prstDash val="solid"/>
              <a:miter lim="1000000"/>
            </a:ln>
          </p:spPr>
          <p:txBody>
            <a:bodyPr rtlCol="0"/>
            <a:lstStyle/>
            <a:p>
              <a:pPr algn="ctr"/>
              <a:endParaRPr lang="zh-CN" altLang="en-US"/>
            </a:p>
          </p:txBody>
        </p:sp>
      </p:grpSp>
      <p:graphicFrame>
        <p:nvGraphicFramePr>
          <p:cNvPr id="412" name="table 412"/>
          <p:cNvGraphicFramePr>
            <a:graphicFrameLocks noGrp="1"/>
          </p:cNvGraphicFramePr>
          <p:nvPr/>
        </p:nvGraphicFramePr>
        <p:xfrm>
          <a:off x="725004" y="1372190"/>
          <a:ext cx="10638155" cy="5139054"/>
        </p:xfrm>
        <a:graphic>
          <a:graphicData uri="http://schemas.openxmlformats.org/drawingml/2006/table">
            <a:tbl>
              <a:tblPr/>
              <a:tblGrid>
                <a:gridCol w="10638155"/>
              </a:tblGrid>
              <a:tr h="5100954">
                <a:tc>
                  <a:txBody>
                    <a:bodyPr/>
                    <a:lstStyle/>
                    <a:p>
                      <a:pPr algn="l" rtl="0" eaLnBrk="0">
                        <a:lnSpc>
                          <a:spcPct val="11000"/>
                        </a:lnSpc>
                      </a:pPr>
                      <a:endParaRPr lang="en-US" altLang="en-US" sz="100" dirty="0"/>
                    </a:p>
                    <a:p>
                      <a:pPr marL="4627245" algn="l" rtl="0" eaLnBrk="0">
                        <a:lnSpc>
                          <a:spcPct val="100000"/>
                        </a:lnSpc>
                      </a:pPr>
                      <a:r>
                        <a:rPr sz="2700" b="1" kern="0" spc="50" dirty="0">
                          <a:solidFill>
                            <a:srgbClr val="548235">
                              <a:alpha val="100000"/>
                            </a:srgbClr>
                          </a:solidFill>
                          <a:latin typeface="微软雅黑" panose="020B0503020204020204" charset="-122"/>
                          <a:ea typeface="微软雅黑" panose="020B0503020204020204" charset="-122"/>
                          <a:cs typeface="微软雅黑" panose="020B0503020204020204" charset="-122"/>
                        </a:rPr>
                        <a:t>除外责任</a:t>
                      </a:r>
                      <a:endParaRPr lang="en-US" altLang="en-US" sz="2700" dirty="0"/>
                    </a:p>
                    <a:p>
                      <a:pPr algn="l" rtl="0" eaLnBrk="0">
                        <a:lnSpc>
                          <a:spcPct val="177000"/>
                        </a:lnSpc>
                      </a:pPr>
                      <a:endParaRPr lang="en-US" altLang="en-US" sz="1000" dirty="0"/>
                    </a:p>
                    <a:p>
                      <a:pPr marL="131445" algn="l" rtl="0" eaLnBrk="0">
                        <a:lnSpc>
                          <a:spcPct val="89000"/>
                        </a:lnSpc>
                        <a:spcBef>
                          <a:spcPts val="610"/>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因</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发生</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以下情形，</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参加</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互助活动</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的职工住院，</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不</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承担给付</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补助</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金</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责任</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2000" dirty="0"/>
                    </a:p>
                    <a:p>
                      <a:pPr marL="431800" algn="l" rtl="0" eaLnBrk="0">
                        <a:lnSpc>
                          <a:spcPts val="3490"/>
                        </a:lnSpc>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1、在</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互助</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期限外和30天免</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责期内</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发生</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的医疗费用；</a:t>
                      </a:r>
                      <a:endParaRPr lang="en-US" altLang="en-US" sz="2000" dirty="0"/>
                    </a:p>
                    <a:p>
                      <a:pPr marL="422275" algn="l" rtl="0" eaLnBrk="0">
                        <a:lnSpc>
                          <a:spcPct val="97000"/>
                        </a:lnSpc>
                        <a:spcBef>
                          <a:spcPts val="1375"/>
                        </a:spcBef>
                      </a:pP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2、特殊病种门诊费用；</a:t>
                      </a:r>
                      <a:endParaRPr lang="en-US" altLang="en-US" sz="2000" dirty="0"/>
                    </a:p>
                    <a:p>
                      <a:pPr marL="426720" algn="l" rtl="0" eaLnBrk="0">
                        <a:lnSpc>
                          <a:spcPct val="89000"/>
                        </a:lnSpc>
                        <a:spcBef>
                          <a:spcPts val="1170"/>
                        </a:spcBef>
                      </a:pP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3、医疗保险基金</a:t>
                      </a:r>
                      <a:r>
                        <a:rPr lang="zh-CN"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城乡居民基本医疗保险基金</a:t>
                      </a:r>
                      <a:r>
                        <a:rPr lang="zh-CN"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不予</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支付的住院医疗费用；</a:t>
                      </a:r>
                      <a:endParaRPr lang="en-US" altLang="en-US" sz="2000" dirty="0"/>
                    </a:p>
                    <a:p>
                      <a:pPr marL="411480" algn="l" rtl="0" eaLnBrk="0">
                        <a:lnSpc>
                          <a:spcPts val="3490"/>
                        </a:lnSpc>
                      </a:pP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4、非医保定点医疗机构</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发生</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的</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医疗费用；</a:t>
                      </a:r>
                      <a:endParaRPr lang="en-US" altLang="en-US" sz="2000" dirty="0"/>
                    </a:p>
                    <a:p>
                      <a:pPr marL="431165" algn="l" rtl="0" eaLnBrk="0">
                        <a:lnSpc>
                          <a:spcPct val="89000"/>
                        </a:lnSpc>
                        <a:spcBef>
                          <a:spcPts val="1370"/>
                        </a:spcBef>
                      </a:pP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5、医保部门因</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故</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未足额支付的医疗费用</a:t>
                      </a: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2000" dirty="0"/>
                    </a:p>
                    <a:p>
                      <a:pPr marL="424180" algn="l" rtl="0" eaLnBrk="0">
                        <a:lnSpc>
                          <a:spcPts val="3505"/>
                        </a:lnSpc>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6、工伤、职业病、生育等医疗费用；</a:t>
                      </a:r>
                      <a:endParaRPr lang="en-US" altLang="en-US" sz="2000" dirty="0"/>
                    </a:p>
                    <a:p>
                      <a:pPr marL="421005" algn="l" rtl="0" eaLnBrk="0">
                        <a:lnSpc>
                          <a:spcPct val="89000"/>
                        </a:lnSpc>
                        <a:spcBef>
                          <a:spcPts val="1355"/>
                        </a:spcBef>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7、打架斗殴、吸毒、违</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法犯罪、自杀、自残、酗酒，及第三者</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责任发生</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的医疗费用；</a:t>
                      </a:r>
                      <a:endParaRPr lang="en-US" altLang="en-US" sz="2000" dirty="0"/>
                    </a:p>
                    <a:p>
                      <a:pPr marL="422275" algn="l" rtl="0" eaLnBrk="0">
                        <a:lnSpc>
                          <a:spcPts val="3505"/>
                        </a:lnSpc>
                      </a:pP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8、</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不</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在住院费用收据所列项目</a:t>
                      </a: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的医疗费用；</a:t>
                      </a:r>
                      <a:endParaRPr lang="en-US" altLang="en-US" sz="2000" dirty="0"/>
                    </a:p>
                    <a:p>
                      <a:pPr algn="l" rtl="0" eaLnBrk="0">
                        <a:lnSpc>
                          <a:spcPct val="104000"/>
                        </a:lnSpc>
                      </a:pPr>
                      <a:endParaRPr lang="en-US" altLang="en-US" sz="1100" dirty="0"/>
                    </a:p>
                    <a:p>
                      <a:pPr marL="421640" algn="l" rtl="0" eaLnBrk="0">
                        <a:lnSpc>
                          <a:spcPct val="97000"/>
                        </a:lnSpc>
                        <a:spcBef>
                          <a:spcPts val="0"/>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9、</a:t>
                      </a: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不</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是本</a:t>
                      </a: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互助</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期首次确诊为女特病种类的。</a:t>
                      </a:r>
                      <a:endParaRPr lang="en-US" altLang="en-US" sz="2000" dirty="0"/>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414" name="textbox 414"/>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416"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sp>
        <p:nvSpPr>
          <p:cNvPr id="418" name="path"/>
          <p:cNvSpPr/>
          <p:nvPr/>
        </p:nvSpPr>
        <p:spPr>
          <a:xfrm>
            <a:off x="4269104" y="1190244"/>
            <a:ext cx="3550412" cy="145796"/>
          </a:xfrm>
          <a:custGeom>
            <a:avLst/>
            <a:gdLst/>
            <a:ahLst/>
            <a:cxnLst/>
            <a:rect l="0" t="0" r="0" b="0"/>
            <a:pathLst>
              <a:path w="5591" h="229">
                <a:moveTo>
                  <a:pt x="30" y="199"/>
                </a:moveTo>
                <a:cubicBezTo>
                  <a:pt x="30" y="106"/>
                  <a:pt x="105" y="30"/>
                  <a:pt x="199" y="30"/>
                </a:cubicBezTo>
                <a:lnTo>
                  <a:pt x="5391" y="30"/>
                </a:lnTo>
                <a:cubicBezTo>
                  <a:pt x="5485" y="30"/>
                  <a:pt x="5561" y="106"/>
                  <a:pt x="5561" y="199"/>
                </a:cubicBezTo>
              </a:path>
            </a:pathLst>
          </a:custGeom>
          <a:noFill/>
          <a:ln w="38100" cap="flat">
            <a:solidFill>
              <a:srgbClr val="548235">
                <a:alpha val="100000"/>
              </a:srgbClr>
            </a:solidFill>
            <a:prstDash val="solid"/>
            <a:miter lim="1000000"/>
          </a:ln>
        </p:spPr>
        <p:txBody>
          <a:bodyPr rtlCol="0"/>
          <a:lstStyle/>
          <a:p>
            <a:pPr algn="ctr"/>
            <a:endParaRPr lang="zh-CN" altLang="en-US"/>
          </a:p>
        </p:txBody>
      </p:sp>
      <p:pic>
        <p:nvPicPr>
          <p:cNvPr id="420" name="picture 420"/>
          <p:cNvPicPr>
            <a:picLocks noChangeAspect="1"/>
          </p:cNvPicPr>
          <p:nvPr/>
        </p:nvPicPr>
        <p:blipFill>
          <a:blip r:embed="rId1"/>
          <a:stretch>
            <a:fillRect/>
          </a:stretch>
        </p:blipFill>
        <p:spPr>
          <a:xfrm rot="21600000">
            <a:off x="11189461" y="315252"/>
            <a:ext cx="656750" cy="6577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310"/>
          <p:cNvPicPr>
            <a:picLocks noChangeAspect="1"/>
          </p:cNvPicPr>
          <p:nvPr/>
        </p:nvPicPr>
        <p:blipFill>
          <a:blip r:embed="rId1"/>
          <a:stretch>
            <a:fillRect/>
          </a:stretch>
        </p:blipFill>
        <p:spPr>
          <a:xfrm rot="21600000">
            <a:off x="9468739" y="4021899"/>
            <a:ext cx="2723260" cy="2471864"/>
          </a:xfrm>
          <a:prstGeom prst="rect">
            <a:avLst/>
          </a:prstGeom>
        </p:spPr>
      </p:pic>
      <p:graphicFrame>
        <p:nvGraphicFramePr>
          <p:cNvPr id="314" name="table 314"/>
          <p:cNvGraphicFramePr>
            <a:graphicFrameLocks noGrp="1"/>
          </p:cNvGraphicFramePr>
          <p:nvPr>
            <p:custDataLst>
              <p:tags r:id="rId2"/>
            </p:custDataLst>
          </p:nvPr>
        </p:nvGraphicFramePr>
        <p:xfrm>
          <a:off x="641350" y="2132330"/>
          <a:ext cx="8572500" cy="3961765"/>
        </p:xfrm>
        <a:graphic>
          <a:graphicData uri="http://schemas.openxmlformats.org/drawingml/2006/table">
            <a:tbl>
              <a:tblPr/>
              <a:tblGrid>
                <a:gridCol w="8572500"/>
              </a:tblGrid>
              <a:tr h="3961765">
                <a:tc>
                  <a:txBody>
                    <a:bodyPr/>
                    <a:lstStyle/>
                    <a:p>
                      <a:pPr algn="l" rtl="0" eaLnBrk="0">
                        <a:lnSpc>
                          <a:spcPct val="103000"/>
                        </a:lnSpc>
                      </a:pPr>
                      <a:endParaRPr lang="en-US" altLang="en-US" sz="1000" dirty="0"/>
                    </a:p>
                    <a:p>
                      <a:pPr algn="l" rtl="0" eaLnBrk="0">
                        <a:lnSpc>
                          <a:spcPct val="104000"/>
                        </a:lnSpc>
                      </a:pPr>
                      <a:r>
                        <a:rPr lang="en-US" altLang="en-US" sz="1000" dirty="0"/>
                        <a:t>     </a:t>
                      </a:r>
                      <a:endParaRPr lang="en-US" altLang="en-US" sz="1000" dirty="0"/>
                    </a:p>
                    <a:p>
                      <a:pPr marL="183515" algn="l" rtl="0" eaLnBrk="0">
                        <a:lnSpc>
                          <a:spcPct val="89000"/>
                        </a:lnSpc>
                        <a:buClrTx/>
                        <a:buSzTx/>
                        <a:buFontTx/>
                      </a:pPr>
                      <a:r>
                        <a:rPr lang="en-US" altLang="en-US" sz="1000" dirty="0"/>
                        <a:t>    </a:t>
                      </a:r>
                      <a:endPar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rtl="0" eaLnBrk="0">
                        <a:lnSpc>
                          <a:spcPct val="89000"/>
                        </a:lnSpc>
                        <a:buClrTx/>
                        <a:buSzTx/>
                        <a:buFontTx/>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婚、丧、</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生育、</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生病住院和退休慰问是否有</a:t>
                      </a:r>
                      <a:r>
                        <a:rPr sz="20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时间限制</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eaLnBrk="0" hangingPunct="1">
                        <a:lnSpc>
                          <a:spcPct val="89000"/>
                        </a:lnSpc>
                        <a:buClrTx/>
                        <a:buSzTx/>
                        <a:buFontTx/>
                        <a:buNone/>
                      </a:pPr>
                      <a:endPar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183515" algn="l" eaLnBrk="0" hangingPunct="1">
                        <a:lnSpc>
                          <a:spcPct val="150000"/>
                        </a:lnSpc>
                        <a:buClrTx/>
                        <a:buSzTx/>
                        <a:buFontTx/>
                        <a:buNone/>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答：婚</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丧、</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生育</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、生病住院和退休慰问原则上在当年度执行，因特殊原因未执行的，可以在</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下</a:t>
                      </a:r>
                      <a:r>
                        <a:rPr sz="20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一</a:t>
                      </a:r>
                      <a:r>
                        <a:rPr lang="zh-CN" sz="20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个年度内</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予以补发。</a:t>
                      </a:r>
                      <a:endPar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eaLnBrk="0" hangingPunct="1">
                        <a:lnSpc>
                          <a:spcPct val="89000"/>
                        </a:lnSpc>
                        <a:buClrTx/>
                        <a:buSzTx/>
                        <a:buFontTx/>
                        <a:buNone/>
                      </a:pPr>
                      <a:endPar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eaLnBrk="0" hangingPunct="1">
                        <a:lnSpc>
                          <a:spcPct val="150000"/>
                        </a:lnSpc>
                        <a:buClrTx/>
                        <a:buSzTx/>
                        <a:buFontTx/>
                        <a:buNone/>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因工作调动等原因，职工在原单位已发放的慰问品（慰问金）金额与现单位不一致时，如何处理？</a:t>
                      </a:r>
                      <a:endPar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83515" algn="l" eaLnBrk="0" hangingPunct="1">
                        <a:lnSpc>
                          <a:spcPct val="150000"/>
                        </a:lnSpc>
                        <a:buClrTx/>
                        <a:buSzTx/>
                        <a:buFontTx/>
                        <a:buNone/>
                      </a:pP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答：在原单位无论是多发还是少发，新单位均不再退还或补发。</a:t>
                      </a:r>
                      <a:endPar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557530" algn="l" rtl="0" eaLnBrk="0">
                        <a:lnSpc>
                          <a:spcPct val="9700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 </a:t>
                      </a:r>
                      <a:endParaRPr lang="en-US" altLang="en-US" sz="2400" dirty="0"/>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320" name="textbox 320"/>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32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324" name="table 324"/>
          <p:cNvGraphicFramePr>
            <a:graphicFrameLocks noGrp="1"/>
          </p:cNvGraphicFramePr>
          <p:nvPr>
            <p:custDataLst>
              <p:tags r:id="rId3"/>
            </p:custDataLst>
          </p:nvPr>
        </p:nvGraphicFramePr>
        <p:xfrm>
          <a:off x="1411605" y="1302385"/>
          <a:ext cx="7032625" cy="616585"/>
        </p:xfrm>
        <a:graphic>
          <a:graphicData uri="http://schemas.openxmlformats.org/drawingml/2006/table">
            <a:tbl>
              <a:tblPr>
                <a:solidFill>
                  <a:srgbClr val="E2F0D9"/>
                </a:solidFill>
              </a:tblPr>
              <a:tblGrid>
                <a:gridCol w="7032625"/>
              </a:tblGrid>
              <a:tr h="616585">
                <a:tc>
                  <a:txBody>
                    <a:bodyPr/>
                    <a:lstStyle/>
                    <a:p>
                      <a:pPr algn="l" rtl="0" eaLnBrk="0">
                        <a:lnSpc>
                          <a:spcPct val="101000"/>
                        </a:lnSpc>
                      </a:pPr>
                      <a:endParaRPr lang="en-US" altLang="en-US" sz="900" dirty="0"/>
                    </a:p>
                    <a:p>
                      <a:pPr marL="669925" algn="l" rtl="0" eaLnBrk="0">
                        <a:lnSpc>
                          <a:spcPct val="97000"/>
                        </a:lnSpc>
                        <a:spcBef>
                          <a:spcPts val="5"/>
                        </a:spcBef>
                      </a:pP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职工集体福利支出-能否补发慰问？</a:t>
                      </a:r>
                      <a:endParaRPr lang="zh-CN" sz="3200" b="1" kern="0" spc="-40" dirty="0">
                        <a:solidFill>
                          <a:srgbClr val="385723">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E2F0D9"/>
                      </a:solidFill>
                      <a:prstDash val="solid"/>
                      <a:round/>
                      <a:headEnd type="none" w="med" len="med"/>
                      <a:tailEnd type="none" w="med" len="med"/>
                    </a:lnL>
                    <a:lnR w="12700" cap="flat" cmpd="sng" algn="ctr">
                      <a:solidFill>
                        <a:srgbClr val="E2F0D9"/>
                      </a:solidFill>
                      <a:prstDash val="solid"/>
                      <a:round/>
                      <a:headEnd type="none" w="med" len="med"/>
                      <a:tailEnd type="none" w="med" len="med"/>
                    </a:lnR>
                    <a:lnT w="12700" cap="flat" cmpd="sng" algn="ctr">
                      <a:solidFill>
                        <a:srgbClr val="E2F0D9"/>
                      </a:solidFill>
                      <a:prstDash val="solid"/>
                      <a:round/>
                      <a:headEnd type="none" w="med" len="med"/>
                      <a:tailEnd type="none" w="med" len="med"/>
                    </a:lnT>
                    <a:lnB w="12700" cap="flat" cmpd="sng" algn="ctr">
                      <a:solidFill>
                        <a:srgbClr val="E2F0D9"/>
                      </a:solidFill>
                      <a:prstDash val="solid"/>
                      <a:round/>
                      <a:headEnd type="none" w="med" len="med"/>
                      <a:tailEnd type="none" w="med" len="med"/>
                    </a:lnB>
                    <a:solidFill>
                      <a:srgbClr val="E2F0D9"/>
                    </a:solidFill>
                  </a:tcPr>
                </a:tc>
              </a:tr>
            </a:tbl>
          </a:graphicData>
        </a:graphic>
      </p:graphicFrame>
      <p:pic>
        <p:nvPicPr>
          <p:cNvPr id="326" name="picture 326"/>
          <p:cNvPicPr>
            <a:picLocks noChangeAspect="1"/>
          </p:cNvPicPr>
          <p:nvPr/>
        </p:nvPicPr>
        <p:blipFill>
          <a:blip r:embed="rId4"/>
          <a:stretch>
            <a:fillRect/>
          </a:stretch>
        </p:blipFill>
        <p:spPr>
          <a:xfrm rot="21600000">
            <a:off x="11189461" y="315252"/>
            <a:ext cx="656750" cy="657795"/>
          </a:xfrm>
          <a:prstGeom prst="rect">
            <a:avLst/>
          </a:prstGeom>
        </p:spPr>
      </p:pic>
      <p:sp>
        <p:nvSpPr>
          <p:cNvPr id="328" name="rect"/>
          <p:cNvSpPr/>
          <p:nvPr/>
        </p:nvSpPr>
        <p:spPr>
          <a:xfrm>
            <a:off x="5604383" y="1150620"/>
            <a:ext cx="4345051" cy="38100"/>
          </a:xfrm>
          <a:prstGeom prst="rect">
            <a:avLst/>
          </a:prstGeom>
          <a:solidFill>
            <a:srgbClr val="C00000">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422"/>
          <p:cNvPicPr>
            <a:picLocks noChangeAspect="1"/>
          </p:cNvPicPr>
          <p:nvPr/>
        </p:nvPicPr>
        <p:blipFill>
          <a:blip r:embed="rId1"/>
          <a:stretch>
            <a:fillRect/>
          </a:stretch>
        </p:blipFill>
        <p:spPr>
          <a:xfrm rot="21600000">
            <a:off x="8372411" y="1453565"/>
            <a:ext cx="3819588" cy="4954602"/>
          </a:xfrm>
          <a:prstGeom prst="rect">
            <a:avLst/>
          </a:prstGeom>
        </p:spPr>
      </p:pic>
      <p:graphicFrame>
        <p:nvGraphicFramePr>
          <p:cNvPr id="424" name="table 424"/>
          <p:cNvGraphicFramePr>
            <a:graphicFrameLocks noGrp="1"/>
          </p:cNvGraphicFramePr>
          <p:nvPr>
            <p:custDataLst>
              <p:tags r:id="rId2"/>
            </p:custDataLst>
          </p:nvPr>
        </p:nvGraphicFramePr>
        <p:xfrm>
          <a:off x="1200150" y="3001645"/>
          <a:ext cx="6765290" cy="2326005"/>
        </p:xfrm>
        <a:graphic>
          <a:graphicData uri="http://schemas.openxmlformats.org/drawingml/2006/table">
            <a:tbl>
              <a:tblPr/>
              <a:tblGrid>
                <a:gridCol w="6765290"/>
              </a:tblGrid>
              <a:tr h="2326005">
                <a:tc>
                  <a:txBody>
                    <a:bodyPr/>
                    <a:lstStyle/>
                    <a:p>
                      <a:pPr algn="l" rtl="0" eaLnBrk="0">
                        <a:lnSpc>
                          <a:spcPct val="102000"/>
                        </a:lnSpc>
                      </a:pPr>
                      <a:endParaRPr lang="en-US" altLang="en-US" sz="900" dirty="0"/>
                    </a:p>
                    <a:p>
                      <a:pPr algn="l" rtl="0" eaLnBrk="0">
                        <a:lnSpc>
                          <a:spcPct val="7000"/>
                        </a:lnSpc>
                      </a:pPr>
                      <a:endParaRPr lang="en-US" altLang="en-US" sz="100" dirty="0"/>
                    </a:p>
                    <a:p>
                      <a:pPr marL="191770" algn="l" rtl="0" eaLnBrk="0">
                        <a:lnSpc>
                          <a:spcPct val="98000"/>
                        </a:lnSpc>
                      </a:pPr>
                      <a:r>
                        <a:rPr sz="2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材料准备</a:t>
                      </a:r>
                      <a:r>
                        <a:rPr sz="18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dirty="0"/>
                    </a:p>
                    <a:p>
                      <a:pPr marL="469265" algn="l" rtl="0" eaLnBrk="0">
                        <a:lnSpc>
                          <a:spcPct val="89000"/>
                        </a:lnSpc>
                        <a:spcBef>
                          <a:spcPts val="1185"/>
                        </a:spcBef>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撰写活动</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方案</a:t>
                      </a:r>
                      <a:r>
                        <a:rPr 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，本单位分工会主席审批后，到校工会审批</a:t>
                      </a:r>
                      <a:r>
                        <a:rPr lang="zh-CN" sz="1800" kern="0" spc="19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dirty="0"/>
                    </a:p>
                    <a:p>
                      <a:pPr marL="469265" algn="l" rtl="0" eaLnBrk="0">
                        <a:lnSpc>
                          <a:spcPts val="3240"/>
                        </a:lnSpc>
                      </a:pPr>
                      <a:r>
                        <a:rPr lang="en-US" sz="18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2. </a:t>
                      </a:r>
                      <a:r>
                        <a:rPr lang="zh-CN" sz="1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活动</a:t>
                      </a:r>
                      <a:r>
                        <a:rPr sz="1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签到表</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lang="en-US" sz="18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en-US" sz="18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如果有租车，根据学校要求提供相关材料。</a:t>
                      </a:r>
                      <a:endParaRPr lang="en-US" altLang="en-US" sz="1800" dirty="0"/>
                    </a:p>
                    <a:p>
                      <a:pPr marL="469265" algn="l" rtl="0" eaLnBrk="0">
                        <a:lnSpc>
                          <a:spcPts val="3240"/>
                        </a:lnSpc>
                        <a:buClrTx/>
                        <a:buSzTx/>
                        <a:buFontTx/>
                      </a:pPr>
                      <a:r>
                        <a:rPr lang="en-US" alt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4.</a:t>
                      </a:r>
                      <a:r>
                        <a:rPr 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如有工作餐，提供有对公账号的发票，菜单等。</a:t>
                      </a:r>
                      <a:endParaRPr 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469265" algn="l" rtl="0" eaLnBrk="0">
                        <a:lnSpc>
                          <a:spcPts val="3240"/>
                        </a:lnSpc>
                        <a:buClrTx/>
                        <a:buSzTx/>
                        <a:buFontTx/>
                      </a:pPr>
                      <a:r>
                        <a:rPr lang="en-US" alt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5.</a:t>
                      </a:r>
                      <a:r>
                        <a:rPr 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活动报道（含照片，不出现工会会员以外的人员）</a:t>
                      </a:r>
                      <a:endParaRPr lang="en-US" altLang="en-US" sz="1800" dirty="0"/>
                    </a:p>
                  </a:txBody>
                  <a:tcPr marL="0" marR="0" marT="0" marB="0" vert="horz">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r>
            </a:tbl>
          </a:graphicData>
        </a:graphic>
      </p:graphicFrame>
      <p:sp>
        <p:nvSpPr>
          <p:cNvPr id="426" name="textbox 426"/>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428"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430" name="table 430"/>
          <p:cNvGraphicFramePr>
            <a:graphicFrameLocks noGrp="1"/>
          </p:cNvGraphicFramePr>
          <p:nvPr/>
        </p:nvGraphicFramePr>
        <p:xfrm>
          <a:off x="3126739" y="977392"/>
          <a:ext cx="2912110" cy="639445"/>
        </p:xfrm>
        <a:graphic>
          <a:graphicData uri="http://schemas.openxmlformats.org/drawingml/2006/table">
            <a:tbl>
              <a:tblPr>
                <a:solidFill>
                  <a:srgbClr val="C00000"/>
                </a:solidFill>
              </a:tblPr>
              <a:tblGrid>
                <a:gridCol w="2912110"/>
              </a:tblGrid>
              <a:tr h="626745">
                <a:tc>
                  <a:txBody>
                    <a:bodyPr/>
                    <a:lstStyle/>
                    <a:p>
                      <a:pPr algn="l" rtl="0" eaLnBrk="0">
                        <a:lnSpc>
                          <a:spcPct val="111000"/>
                        </a:lnSpc>
                      </a:pPr>
                      <a:endParaRPr lang="en-US" altLang="en-US" sz="800" dirty="0"/>
                    </a:p>
                    <a:p>
                      <a:pPr algn="l" rtl="0" eaLnBrk="0">
                        <a:lnSpc>
                          <a:spcPct val="7000"/>
                        </a:lnSpc>
                      </a:pPr>
                      <a:endParaRPr lang="en-US" altLang="en-US" sz="100" dirty="0"/>
                    </a:p>
                    <a:p>
                      <a:pPr marL="933450" algn="l" rtl="0" eaLnBrk="0">
                        <a:lnSpc>
                          <a:spcPct val="98000"/>
                        </a:lnSpc>
                      </a:pPr>
                      <a:r>
                        <a:rPr 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活</a:t>
                      </a:r>
                      <a:r>
                        <a:rPr lang="en-US" alt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动</a:t>
                      </a:r>
                      <a:endParaRPr 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bl>
          </a:graphicData>
        </a:graphic>
      </p:graphicFrame>
      <p:sp>
        <p:nvSpPr>
          <p:cNvPr id="432" name="textbox 432"/>
          <p:cNvSpPr/>
          <p:nvPr/>
        </p:nvSpPr>
        <p:spPr>
          <a:xfrm>
            <a:off x="1426718" y="2135657"/>
            <a:ext cx="5077459" cy="381634"/>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7000"/>
              </a:lnSpc>
            </a:pPr>
            <a:r>
              <a:rPr sz="2400" b="1" kern="0" spc="-40" dirty="0">
                <a:solidFill>
                  <a:srgbClr val="C00000">
                    <a:alpha val="100000"/>
                  </a:srgbClr>
                </a:solidFill>
                <a:latin typeface="微软雅黑" panose="020B0503020204020204" charset="-122"/>
                <a:ea typeface="微软雅黑" panose="020B0503020204020204" charset="-122"/>
                <a:cs typeface="微软雅黑" panose="020B0503020204020204" charset="-122"/>
              </a:rPr>
              <a:t>费用标准：</a:t>
            </a:r>
            <a:r>
              <a:rPr 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200</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元/年*人均范围内，据实报销。</a:t>
            </a:r>
            <a:endParaRPr lang="en-US" altLang="en-US" sz="1800" dirty="0"/>
          </a:p>
        </p:txBody>
      </p:sp>
      <p:sp>
        <p:nvSpPr>
          <p:cNvPr id="434" name="textbox 434"/>
          <p:cNvSpPr/>
          <p:nvPr/>
        </p:nvSpPr>
        <p:spPr>
          <a:xfrm>
            <a:off x="1329690" y="6100445"/>
            <a:ext cx="7042785" cy="381000"/>
          </a:xfrm>
          <a:prstGeom prst="rect">
            <a:avLst/>
          </a:prstGeom>
        </p:spPr>
        <p:txBody>
          <a:bodyPr vert="horz" wrap="square" lIns="0" tIns="0" rIns="0" bIns="0"/>
          <a:lstStyle/>
          <a:p>
            <a:pPr algn="l" rtl="0" eaLnBrk="0">
              <a:lnSpc>
                <a:spcPct val="85000"/>
              </a:lnSpc>
            </a:pPr>
            <a:endParaRPr lang="en-US" altLang="en-US" sz="100" dirty="0"/>
          </a:p>
          <a:p>
            <a:pPr marL="134620" algn="l" rtl="0" eaLnBrk="0">
              <a:lnSpc>
                <a:spcPct val="97000"/>
              </a:lnSpc>
            </a:pPr>
            <a:r>
              <a:rPr sz="24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材料提交</a:t>
            </a:r>
            <a:r>
              <a:rPr sz="18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二级分工会主席审批、校工会审批后提交至财务处。</a:t>
            </a:r>
            <a:endParaRPr lang="en-US" altLang="en-US" sz="1800" dirty="0"/>
          </a:p>
        </p:txBody>
      </p:sp>
      <p:sp>
        <p:nvSpPr>
          <p:cNvPr id="436" name="path"/>
          <p:cNvSpPr/>
          <p:nvPr/>
        </p:nvSpPr>
        <p:spPr>
          <a:xfrm>
            <a:off x="1200937" y="2021077"/>
            <a:ext cx="6765518" cy="133858"/>
          </a:xfrm>
          <a:custGeom>
            <a:avLst/>
            <a:gdLst/>
            <a:ahLst/>
            <a:cxnLst/>
            <a:rect l="0" t="0" r="0" b="0"/>
            <a:pathLst>
              <a:path w="10654" h="210">
                <a:moveTo>
                  <a:pt x="30" y="180"/>
                </a:moveTo>
                <a:cubicBezTo>
                  <a:pt x="30" y="97"/>
                  <a:pt x="97" y="30"/>
                  <a:pt x="180" y="30"/>
                </a:cubicBezTo>
                <a:lnTo>
                  <a:pt x="10473" y="30"/>
                </a:lnTo>
                <a:cubicBezTo>
                  <a:pt x="10556" y="30"/>
                  <a:pt x="10624" y="97"/>
                  <a:pt x="10624" y="180"/>
                </a:cubicBez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38" name="path"/>
          <p:cNvSpPr/>
          <p:nvPr/>
        </p:nvSpPr>
        <p:spPr>
          <a:xfrm flipV="1">
            <a:off x="1200150" y="2540635"/>
            <a:ext cx="6765290" cy="76200"/>
          </a:xfrm>
          <a:custGeom>
            <a:avLst/>
            <a:gdLst/>
            <a:ahLst/>
            <a:cxnLst/>
            <a:rect l="0" t="0" r="0" b="0"/>
            <a:pathLst>
              <a:path w="10654" h="210">
                <a:moveTo>
                  <a:pt x="10624" y="30"/>
                </a:moveTo>
                <a:cubicBezTo>
                  <a:pt x="10624" y="113"/>
                  <a:pt x="10556" y="180"/>
                  <a:pt x="10473" y="180"/>
                </a:cubicBezTo>
                <a:lnTo>
                  <a:pt x="180" y="180"/>
                </a:lnTo>
                <a:cubicBezTo>
                  <a:pt x="97" y="180"/>
                  <a:pt x="30" y="113"/>
                  <a:pt x="30" y="30"/>
                </a:cubicBez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40" name="path"/>
          <p:cNvSpPr/>
          <p:nvPr/>
        </p:nvSpPr>
        <p:spPr>
          <a:xfrm>
            <a:off x="1200302" y="5917513"/>
            <a:ext cx="6765518" cy="133400"/>
          </a:xfrm>
          <a:custGeom>
            <a:avLst/>
            <a:gdLst/>
            <a:ahLst/>
            <a:cxnLst/>
            <a:rect l="0" t="0" r="0" b="0"/>
            <a:pathLst>
              <a:path w="10654" h="210">
                <a:moveTo>
                  <a:pt x="30" y="180"/>
                </a:moveTo>
                <a:cubicBezTo>
                  <a:pt x="30" y="97"/>
                  <a:pt x="97" y="30"/>
                  <a:pt x="180" y="30"/>
                </a:cubicBezTo>
                <a:lnTo>
                  <a:pt x="10474" y="30"/>
                </a:lnTo>
                <a:cubicBezTo>
                  <a:pt x="10557" y="30"/>
                  <a:pt x="10624" y="97"/>
                  <a:pt x="10624" y="180"/>
                </a:cubicBez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42" name="path"/>
          <p:cNvSpPr/>
          <p:nvPr/>
        </p:nvSpPr>
        <p:spPr>
          <a:xfrm>
            <a:off x="1200302" y="6393992"/>
            <a:ext cx="6765518" cy="133400"/>
          </a:xfrm>
          <a:custGeom>
            <a:avLst/>
            <a:gdLst/>
            <a:ahLst/>
            <a:cxnLst/>
            <a:rect l="0" t="0" r="0" b="0"/>
            <a:pathLst>
              <a:path w="10654" h="210">
                <a:moveTo>
                  <a:pt x="10624" y="30"/>
                </a:moveTo>
                <a:cubicBezTo>
                  <a:pt x="10624" y="112"/>
                  <a:pt x="10557" y="180"/>
                  <a:pt x="10474" y="180"/>
                </a:cubicBezTo>
                <a:lnTo>
                  <a:pt x="180" y="180"/>
                </a:lnTo>
                <a:cubicBezTo>
                  <a:pt x="97" y="180"/>
                  <a:pt x="30" y="112"/>
                  <a:pt x="30" y="30"/>
                </a:cubicBezTo>
              </a:path>
            </a:pathLst>
          </a:custGeom>
          <a:noFill/>
          <a:ln w="38100" cap="flat">
            <a:solidFill>
              <a:srgbClr val="C00000">
                <a:alpha val="100000"/>
              </a:srgbClr>
            </a:solidFill>
            <a:prstDash val="solid"/>
            <a:miter lim="1000000"/>
          </a:ln>
        </p:spPr>
        <p:txBody>
          <a:bodyPr rtlCol="0"/>
          <a:lstStyle/>
          <a:p>
            <a:pPr algn="ctr"/>
            <a:endParaRPr lang="zh-CN" altLang="en-US"/>
          </a:p>
        </p:txBody>
      </p:sp>
      <p:pic>
        <p:nvPicPr>
          <p:cNvPr id="444" name="picture 444"/>
          <p:cNvPicPr>
            <a:picLocks noChangeAspect="1"/>
          </p:cNvPicPr>
          <p:nvPr/>
        </p:nvPicPr>
        <p:blipFill>
          <a:blip r:embed="rId3"/>
          <a:stretch>
            <a:fillRect/>
          </a:stretch>
        </p:blipFill>
        <p:spPr>
          <a:xfrm rot="21600000">
            <a:off x="11189461" y="315252"/>
            <a:ext cx="656750" cy="657795"/>
          </a:xfrm>
          <a:prstGeom prst="rect">
            <a:avLst/>
          </a:prstGeom>
        </p:spPr>
      </p:pic>
      <p:grpSp>
        <p:nvGrpSpPr>
          <p:cNvPr id="64" name="group 64"/>
          <p:cNvGrpSpPr/>
          <p:nvPr/>
        </p:nvGrpSpPr>
        <p:grpSpPr>
          <a:xfrm rot="21600000">
            <a:off x="4345670" y="2760979"/>
            <a:ext cx="474757" cy="195148"/>
            <a:chOff x="0" y="0"/>
            <a:chExt cx="474757" cy="195148"/>
          </a:xfrm>
        </p:grpSpPr>
        <p:sp>
          <p:nvSpPr>
            <p:cNvPr id="446" name="path"/>
            <p:cNvSpPr/>
            <p:nvPr/>
          </p:nvSpPr>
          <p:spPr>
            <a:xfrm>
              <a:off x="2301" y="6350"/>
              <a:ext cx="470153" cy="182879"/>
            </a:xfrm>
            <a:custGeom>
              <a:avLst/>
              <a:gdLst/>
              <a:ahLst/>
              <a:cxnLst/>
              <a:rect l="0" t="0" r="0" b="0"/>
              <a:pathLst>
                <a:path w="740" h="287">
                  <a:moveTo>
                    <a:pt x="0" y="144"/>
                  </a:moveTo>
                  <a:lnTo>
                    <a:pt x="185" y="144"/>
                  </a:lnTo>
                  <a:lnTo>
                    <a:pt x="185" y="0"/>
                  </a:lnTo>
                  <a:lnTo>
                    <a:pt x="555" y="0"/>
                  </a:lnTo>
                  <a:lnTo>
                    <a:pt x="555" y="144"/>
                  </a:lnTo>
                  <a:lnTo>
                    <a:pt x="740" y="144"/>
                  </a:lnTo>
                  <a:lnTo>
                    <a:pt x="370" y="287"/>
                  </a:lnTo>
                  <a:lnTo>
                    <a:pt x="0" y="144"/>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448" name="path"/>
            <p:cNvSpPr/>
            <p:nvPr/>
          </p:nvSpPr>
          <p:spPr>
            <a:xfrm>
              <a:off x="0" y="0"/>
              <a:ext cx="474757" cy="195148"/>
            </a:xfrm>
            <a:custGeom>
              <a:avLst/>
              <a:gdLst/>
              <a:ahLst/>
              <a:cxnLst/>
              <a:rect l="0" t="0" r="0" b="0"/>
              <a:pathLst>
                <a:path w="747" h="307">
                  <a:moveTo>
                    <a:pt x="3" y="154"/>
                  </a:moveTo>
                  <a:lnTo>
                    <a:pt x="188" y="154"/>
                  </a:lnTo>
                  <a:lnTo>
                    <a:pt x="188" y="10"/>
                  </a:lnTo>
                  <a:lnTo>
                    <a:pt x="559" y="10"/>
                  </a:lnTo>
                  <a:lnTo>
                    <a:pt x="559" y="154"/>
                  </a:lnTo>
                  <a:lnTo>
                    <a:pt x="744" y="154"/>
                  </a:lnTo>
                  <a:lnTo>
                    <a:pt x="373" y="297"/>
                  </a:lnTo>
                  <a:lnTo>
                    <a:pt x="3" y="154"/>
                  </a:lnTo>
                  <a:close/>
                </a:path>
              </a:pathLst>
            </a:custGeom>
            <a:noFill/>
            <a:ln w="12700" cap="flat">
              <a:solidFill>
                <a:srgbClr val="C00000">
                  <a:alpha val="100000"/>
                </a:srgbClr>
              </a:solidFill>
              <a:prstDash val="solid"/>
              <a:miter lim="1000000"/>
            </a:ln>
          </p:spPr>
          <p:txBody>
            <a:bodyPr rtlCol="0"/>
            <a:lstStyle/>
            <a:p>
              <a:pPr algn="ctr"/>
              <a:endParaRPr lang="zh-CN" altLang="en-US"/>
            </a:p>
          </p:txBody>
        </p:sp>
      </p:grpSp>
      <p:grpSp>
        <p:nvGrpSpPr>
          <p:cNvPr id="66" name="group 66"/>
          <p:cNvGrpSpPr/>
          <p:nvPr/>
        </p:nvGrpSpPr>
        <p:grpSpPr>
          <a:xfrm rot="21600000">
            <a:off x="4350385" y="5485130"/>
            <a:ext cx="474980" cy="394970"/>
            <a:chOff x="0" y="0"/>
            <a:chExt cx="474758" cy="195147"/>
          </a:xfrm>
        </p:grpSpPr>
        <p:sp>
          <p:nvSpPr>
            <p:cNvPr id="450" name="path"/>
            <p:cNvSpPr/>
            <p:nvPr/>
          </p:nvSpPr>
          <p:spPr>
            <a:xfrm>
              <a:off x="2302" y="6350"/>
              <a:ext cx="470153"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452" name="path"/>
            <p:cNvSpPr/>
            <p:nvPr/>
          </p:nvSpPr>
          <p:spPr>
            <a:xfrm>
              <a:off x="0" y="0"/>
              <a:ext cx="474758" cy="195147"/>
            </a:xfrm>
            <a:custGeom>
              <a:avLst/>
              <a:gdLst/>
              <a:ahLst/>
              <a:cxnLst/>
              <a:rect l="0" t="0" r="0" b="0"/>
              <a:pathLst>
                <a:path w="747" h="307">
                  <a:moveTo>
                    <a:pt x="3" y="153"/>
                  </a:moveTo>
                  <a:lnTo>
                    <a:pt x="188" y="153"/>
                  </a:lnTo>
                  <a:lnTo>
                    <a:pt x="188" y="10"/>
                  </a:lnTo>
                  <a:lnTo>
                    <a:pt x="559" y="10"/>
                  </a:lnTo>
                  <a:lnTo>
                    <a:pt x="559" y="153"/>
                  </a:lnTo>
                  <a:lnTo>
                    <a:pt x="744" y="153"/>
                  </a:lnTo>
                  <a:lnTo>
                    <a:pt x="373" y="297"/>
                  </a:lnTo>
                  <a:lnTo>
                    <a:pt x="3" y="153"/>
                  </a:lnTo>
                  <a:close/>
                </a:path>
              </a:pathLst>
            </a:custGeom>
            <a:noFill/>
            <a:ln w="12700" cap="flat">
              <a:solidFill>
                <a:srgbClr val="C00000">
                  <a:alpha val="100000"/>
                </a:srgbClr>
              </a:solidFill>
              <a:prstDash val="solid"/>
              <a:miter lim="1000000"/>
            </a:ln>
          </p:spPr>
          <p:txBody>
            <a:bodyPr rtlCol="0"/>
            <a:lstStyle/>
            <a:p>
              <a:pPr algn="ctr"/>
              <a:endParaRPr lang="zh-CN" altLang="en-US"/>
            </a:p>
          </p:txBody>
        </p:sp>
      </p:grpSp>
      <p:grpSp>
        <p:nvGrpSpPr>
          <p:cNvPr id="68" name="group 68"/>
          <p:cNvGrpSpPr/>
          <p:nvPr/>
        </p:nvGrpSpPr>
        <p:grpSpPr>
          <a:xfrm rot="21600000">
            <a:off x="4347574" y="1739137"/>
            <a:ext cx="474758" cy="195147"/>
            <a:chOff x="0" y="0"/>
            <a:chExt cx="474758" cy="195147"/>
          </a:xfrm>
        </p:grpSpPr>
        <p:sp>
          <p:nvSpPr>
            <p:cNvPr id="454" name="path"/>
            <p:cNvSpPr/>
            <p:nvPr/>
          </p:nvSpPr>
          <p:spPr>
            <a:xfrm>
              <a:off x="2302" y="6350"/>
              <a:ext cx="470153"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456" name="path"/>
            <p:cNvSpPr/>
            <p:nvPr/>
          </p:nvSpPr>
          <p:spPr>
            <a:xfrm>
              <a:off x="0" y="0"/>
              <a:ext cx="474758" cy="195147"/>
            </a:xfrm>
            <a:custGeom>
              <a:avLst/>
              <a:gdLst/>
              <a:ahLst/>
              <a:cxnLst/>
              <a:rect l="0" t="0" r="0" b="0"/>
              <a:pathLst>
                <a:path w="747" h="307">
                  <a:moveTo>
                    <a:pt x="3" y="153"/>
                  </a:moveTo>
                  <a:lnTo>
                    <a:pt x="188" y="153"/>
                  </a:lnTo>
                  <a:lnTo>
                    <a:pt x="188" y="10"/>
                  </a:lnTo>
                  <a:lnTo>
                    <a:pt x="559" y="10"/>
                  </a:lnTo>
                  <a:lnTo>
                    <a:pt x="559" y="153"/>
                  </a:lnTo>
                  <a:lnTo>
                    <a:pt x="744" y="153"/>
                  </a:lnTo>
                  <a:lnTo>
                    <a:pt x="373" y="297"/>
                  </a:lnTo>
                  <a:lnTo>
                    <a:pt x="3" y="153"/>
                  </a:lnTo>
                  <a:close/>
                </a:path>
              </a:pathLst>
            </a:custGeom>
            <a:noFill/>
            <a:ln w="12700" cap="flat">
              <a:solidFill>
                <a:srgbClr val="C00000">
                  <a:alpha val="100000"/>
                </a:srgbClr>
              </a:solidFill>
              <a:prstDash val="solid"/>
              <a:miter lim="1000000"/>
            </a:ln>
          </p:spPr>
          <p:txBody>
            <a:bodyPr rtlCol="0"/>
            <a:lstStyle/>
            <a:p>
              <a:pPr algn="ctr"/>
              <a:endParaRPr lang="zh-CN" altLang="en-US"/>
            </a:p>
          </p:txBody>
        </p:sp>
      </p:grpSp>
      <p:sp>
        <p:nvSpPr>
          <p:cNvPr id="458" name="path"/>
          <p:cNvSpPr/>
          <p:nvPr/>
        </p:nvSpPr>
        <p:spPr>
          <a:xfrm>
            <a:off x="1200302" y="2208276"/>
            <a:ext cx="38100" cy="382904"/>
          </a:xfrm>
          <a:custGeom>
            <a:avLst/>
            <a:gdLst/>
            <a:ahLst/>
            <a:cxnLst/>
            <a:rect l="0" t="0" r="0" b="0"/>
            <a:pathLst>
              <a:path w="60" h="602">
                <a:moveTo>
                  <a:pt x="30" y="602"/>
                </a:moveTo>
                <a:lnTo>
                  <a:pt x="30" y="0"/>
                </a:ln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60" name="path"/>
          <p:cNvSpPr/>
          <p:nvPr/>
        </p:nvSpPr>
        <p:spPr>
          <a:xfrm>
            <a:off x="7927721" y="2208276"/>
            <a:ext cx="38100" cy="382904"/>
          </a:xfrm>
          <a:custGeom>
            <a:avLst/>
            <a:gdLst/>
            <a:ahLst/>
            <a:cxnLst/>
            <a:rect l="0" t="0" r="0" b="0"/>
            <a:pathLst>
              <a:path w="60" h="602">
                <a:moveTo>
                  <a:pt x="30" y="0"/>
                </a:moveTo>
                <a:lnTo>
                  <a:pt x="30" y="602"/>
                </a:ln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62" name="path"/>
          <p:cNvSpPr/>
          <p:nvPr/>
        </p:nvSpPr>
        <p:spPr>
          <a:xfrm>
            <a:off x="1200302" y="6031865"/>
            <a:ext cx="38100" cy="381177"/>
          </a:xfrm>
          <a:custGeom>
            <a:avLst/>
            <a:gdLst/>
            <a:ahLst/>
            <a:cxnLst/>
            <a:rect l="0" t="0" r="0" b="0"/>
            <a:pathLst>
              <a:path w="60" h="600">
                <a:moveTo>
                  <a:pt x="30" y="600"/>
                </a:moveTo>
                <a:lnTo>
                  <a:pt x="30" y="0"/>
                </a:ln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64" name="path"/>
          <p:cNvSpPr/>
          <p:nvPr/>
        </p:nvSpPr>
        <p:spPr>
          <a:xfrm>
            <a:off x="7927721" y="6031865"/>
            <a:ext cx="38100" cy="381177"/>
          </a:xfrm>
          <a:custGeom>
            <a:avLst/>
            <a:gdLst/>
            <a:ahLst/>
            <a:cxnLst/>
            <a:rect l="0" t="0" r="0" b="0"/>
            <a:pathLst>
              <a:path w="60" h="600">
                <a:moveTo>
                  <a:pt x="30" y="0"/>
                </a:moveTo>
                <a:lnTo>
                  <a:pt x="30" y="600"/>
                </a:lnTo>
              </a:path>
            </a:pathLst>
          </a:custGeom>
          <a:noFill/>
          <a:ln w="38100" cap="flat">
            <a:solidFill>
              <a:srgbClr val="C00000">
                <a:alpha val="100000"/>
              </a:srgbClr>
            </a:solidFill>
            <a:prstDash val="solid"/>
            <a:miter lim="1000000"/>
          </a:ln>
        </p:spPr>
        <p:txBody>
          <a:bodyPr rtlCol="0"/>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6824" y="1137325"/>
            <a:ext cx="10098405" cy="1938020"/>
          </a:xfrm>
          <a:prstGeom prst="rect">
            <a:avLst/>
          </a:prstGeom>
        </p:spPr>
        <p:txBody>
          <a:bodyPr wrap="none" lIns="91440" tIns="45720" rIns="91440" bIns="4572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sym typeface="+mn-ea"/>
              </a:rPr>
              <a:t>武夷学院</a:t>
            </a:r>
            <a:r>
              <a:rPr lang="en-US" altLang="zh-CN"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sym typeface="+mn-ea"/>
              </a:rPr>
              <a:t>2026</a:t>
            </a:r>
            <a:r>
              <a:rPr lang="zh-CN" altLang="en-US"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sym typeface="+mn-ea"/>
              </a:rPr>
              <a:t>年工会</a:t>
            </a:r>
            <a:r>
              <a:rPr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sym typeface="+mn-ea"/>
              </a:rPr>
              <a:t>基层</a:t>
            </a:r>
            <a:r>
              <a:rPr lang="zh-CN"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sym typeface="+mn-ea"/>
              </a:rPr>
              <a:t>干部</a:t>
            </a:r>
            <a:endParaRPr lang="zh-CN"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endParaRPr>
          </a:p>
          <a:p>
            <a:pPr marL="0" marR="0" lvl="0" indent="0" algn="ctr" defTabSz="685800" rtl="0" eaLnBrk="1" fontAlgn="auto" latinLnBrk="0" hangingPunct="1">
              <a:lnSpc>
                <a:spcPct val="100000"/>
              </a:lnSpc>
              <a:spcBef>
                <a:spcPts val="0"/>
              </a:spcBef>
              <a:spcAft>
                <a:spcPts val="0"/>
              </a:spcAft>
              <a:buClrTx/>
              <a:buSzTx/>
              <a:buFontTx/>
              <a:buNone/>
              <a:defRPr/>
            </a:pPr>
            <a:r>
              <a:rPr sz="6000" b="1"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sym typeface="+mn-ea"/>
              </a:rPr>
              <a:t>工作培训</a:t>
            </a:r>
            <a:endParaRPr kumimoji="0" lang="zh-CN" altLang="en-US" sz="6000" b="1" i="0" u="none" strike="noStrike" kern="1200" cap="none" spc="0" normalizeH="0" baseline="0" noProof="0" dirty="0">
              <a:ln>
                <a:noFill/>
              </a:ln>
              <a:solidFill>
                <a:srgbClr val="D96B41"/>
              </a:solidFill>
              <a:effectLst/>
              <a:uLnTx/>
              <a:uFillTx/>
              <a:cs typeface="+mn-ea"/>
              <a:sym typeface="+mn-lt"/>
            </a:endParaRPr>
          </a:p>
        </p:txBody>
      </p:sp>
      <p:sp>
        <p:nvSpPr>
          <p:cNvPr id="3" name="文本框 2"/>
          <p:cNvSpPr txBox="1"/>
          <p:nvPr/>
        </p:nvSpPr>
        <p:spPr>
          <a:xfrm>
            <a:off x="4438015" y="3818255"/>
            <a:ext cx="3613150" cy="1198880"/>
          </a:xfrm>
          <a:prstGeom prst="rect">
            <a:avLst/>
          </a:prstGeom>
          <a:noFill/>
        </p:spPr>
        <p:txBody>
          <a:bodyPr wrap="square" rtlCol="0">
            <a:spAutoFit/>
          </a:bodyPr>
          <a:p>
            <a:pPr algn="ctr" defTabSz="685800">
              <a:lnSpc>
                <a:spcPct val="150000"/>
              </a:lnSpc>
              <a:spcBef>
                <a:spcPts val="0"/>
              </a:spcBef>
              <a:spcAft>
                <a:spcPts val="0"/>
              </a:spcAft>
              <a:buClrTx/>
              <a:buSzTx/>
              <a:buFontTx/>
              <a:defRPr/>
            </a:pPr>
            <a:r>
              <a:rPr lang="en-US" altLang="zh-CN" sz="2400" b="1">
                <a:latin typeface="宋体" panose="02010600030101010101" pitchFamily="2" charset="-122"/>
                <a:ea typeface="宋体" panose="02010600030101010101" pitchFamily="2" charset="-122"/>
                <a:cs typeface="宋体" panose="02010600030101010101" pitchFamily="2" charset="-122"/>
              </a:rPr>
              <a:t> </a:t>
            </a:r>
            <a:r>
              <a:rPr sz="2400"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rPr>
              <a:t>武夷学院工会委员会</a:t>
            </a:r>
            <a:endParaRPr sz="2400"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endParaRPr>
          </a:p>
          <a:p>
            <a:pPr algn="ctr" defTabSz="685800">
              <a:lnSpc>
                <a:spcPct val="150000"/>
              </a:lnSpc>
              <a:spcBef>
                <a:spcPts val="0"/>
              </a:spcBef>
              <a:spcAft>
                <a:spcPts val="0"/>
              </a:spcAft>
              <a:buClrTx/>
              <a:buSzTx/>
              <a:buFontTx/>
              <a:defRPr/>
            </a:pPr>
            <a:r>
              <a:rPr sz="2400"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rPr>
              <a:t>2026年4月9日</a:t>
            </a:r>
            <a:endParaRPr sz="2400" kern="0" spc="-20" dirty="0">
              <a:solidFill>
                <a:srgbClr val="C00000">
                  <a:alpha val="100000"/>
                </a:srgbClr>
              </a:solidFill>
              <a:latin typeface="方正小标宋简体" panose="02010601030101010101" charset="-122"/>
              <a:ea typeface="方正小标宋简体" panose="02010601030101010101" charset="-122"/>
              <a:cs typeface="方正小标宋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2000">
        <p14:shred/>
      </p:transition>
    </mc:Choice>
    <mc:Fallback>
      <p:transition spd="slow" advClick="0" advTm="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422"/>
          <p:cNvPicPr>
            <a:picLocks noChangeAspect="1"/>
          </p:cNvPicPr>
          <p:nvPr/>
        </p:nvPicPr>
        <p:blipFill>
          <a:blip r:embed="rId1"/>
          <a:stretch>
            <a:fillRect/>
          </a:stretch>
        </p:blipFill>
        <p:spPr>
          <a:xfrm rot="21600000">
            <a:off x="8372411" y="1453565"/>
            <a:ext cx="3819588" cy="4954602"/>
          </a:xfrm>
          <a:prstGeom prst="rect">
            <a:avLst/>
          </a:prstGeom>
        </p:spPr>
      </p:pic>
      <p:graphicFrame>
        <p:nvGraphicFramePr>
          <p:cNvPr id="424" name="table 424"/>
          <p:cNvGraphicFramePr>
            <a:graphicFrameLocks noGrp="1"/>
          </p:cNvGraphicFramePr>
          <p:nvPr/>
        </p:nvGraphicFramePr>
        <p:xfrm>
          <a:off x="1329842" y="1910460"/>
          <a:ext cx="6765289" cy="2560320"/>
        </p:xfrm>
        <a:graphic>
          <a:graphicData uri="http://schemas.openxmlformats.org/drawingml/2006/table">
            <a:tbl>
              <a:tblPr/>
              <a:tblGrid>
                <a:gridCol w="6765289"/>
              </a:tblGrid>
              <a:tr h="2522220">
                <a:tc>
                  <a:txBody>
                    <a:bodyPr/>
                    <a:lstStyle/>
                    <a:p>
                      <a:pPr algn="l" rtl="0" eaLnBrk="0">
                        <a:lnSpc>
                          <a:spcPct val="102000"/>
                        </a:lnSpc>
                      </a:pPr>
                      <a:endParaRPr lang="en-US" altLang="en-US" sz="900" dirty="0"/>
                    </a:p>
                    <a:p>
                      <a:pPr algn="l" rtl="0" eaLnBrk="0">
                        <a:lnSpc>
                          <a:spcPct val="7000"/>
                        </a:lnSpc>
                      </a:pPr>
                      <a:endParaRPr lang="en-US" altLang="en-US" sz="100" dirty="0"/>
                    </a:p>
                    <a:p>
                      <a:pPr marL="191770" algn="l" rtl="0" eaLnBrk="0">
                        <a:lnSpc>
                          <a:spcPct val="98000"/>
                        </a:lnSpc>
                      </a:pPr>
                      <a:r>
                        <a:rPr lang="zh-CN" sz="2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注意事项：</a:t>
                      </a:r>
                      <a:endParaRPr lang="en-US" altLang="en-US" sz="1800" dirty="0"/>
                    </a:p>
                    <a:p>
                      <a:pPr marL="469265" algn="l" rtl="0" eaLnBrk="0">
                        <a:lnSpc>
                          <a:spcPct val="89000"/>
                        </a:lnSpc>
                        <a:spcBef>
                          <a:spcPts val="1185"/>
                        </a:spcBef>
                      </a:pPr>
                      <a:r>
                        <a:rPr 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工作餐</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过南源岭</a:t>
                      </a: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菜单</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单价</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不能上酒水饮料及野生动物</a:t>
                      </a:r>
                      <a:endPar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lang="zh-CN" altLang="en-US" sz="1800" kern="0" spc="-40" dirty="0">
                          <a:solidFill>
                            <a:srgbClr val="FF0000">
                              <a:alpha val="100000"/>
                            </a:srgbClr>
                          </a:solidFill>
                          <a:latin typeface="微软雅黑" panose="020B0503020204020204" charset="-122"/>
                          <a:ea typeface="微软雅黑" panose="020B0503020204020204" charset="-122"/>
                          <a:cs typeface="微软雅黑" panose="020B0503020204020204" charset="-122"/>
                        </a:rPr>
                        <a:t>当天</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往返</a:t>
                      </a: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4.可开支交通费、门票费、讲解费</a:t>
                      </a: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5.</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可安排工作餐，每餐每人不超过</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50</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元（不能发放现金</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6.</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可购买点心、饮料等食品，每人每天不超</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20</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元</a:t>
                      </a:r>
                      <a:endPar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7.</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活动总费用控制在实际参加人员每天每人</a:t>
                      </a: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300</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元以内</a:t>
                      </a: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469265" algn="l" rtl="0" eaLnBrk="0">
                        <a:lnSpc>
                          <a:spcPct val="89000"/>
                        </a:lnSpc>
                        <a:spcBef>
                          <a:spcPts val="1185"/>
                        </a:spcBef>
                        <a:buClrTx/>
                        <a:buSzTx/>
                        <a:buFontTx/>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8.</a:t>
                      </a:r>
                      <a:r>
                        <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开展户外拓展活动，视同春秋游活动。</a:t>
                      </a: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a:p>
                      <a:pPr marL="469265" algn="l" rtl="0" eaLnBrk="0">
                        <a:lnSpc>
                          <a:spcPct val="89000"/>
                        </a:lnSpc>
                        <a:spcBef>
                          <a:spcPts val="1185"/>
                        </a:spcBef>
                        <a:buClrTx/>
                        <a:buSzTx/>
                        <a:buFontTx/>
                      </a:pPr>
                      <a:r>
                        <a:rPr lang="en-US" altLang="zh-CN"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9.</a:t>
                      </a:r>
                      <a:r>
                        <a:rPr lang="zh-CN"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活动报道需要为集合照片，不出现小孩。</a:t>
                      </a: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69265" algn="l" rtl="0" eaLnBrk="0">
                        <a:lnSpc>
                          <a:spcPct val="89000"/>
                        </a:lnSpc>
                        <a:spcBef>
                          <a:spcPts val="1185"/>
                        </a:spcBef>
                        <a:buClrTx/>
                        <a:buSzTx/>
                        <a:buFontTx/>
                      </a:pPr>
                      <a:endParaRPr lang="zh-CN" altLang="en-US"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r>
            </a:tbl>
          </a:graphicData>
        </a:graphic>
      </p:graphicFrame>
      <p:sp>
        <p:nvSpPr>
          <p:cNvPr id="426" name="textbox 426"/>
          <p:cNvSpPr/>
          <p:nvPr/>
        </p:nvSpPr>
        <p:spPr>
          <a:xfrm>
            <a:off x="482600" y="321310"/>
            <a:ext cx="5967730" cy="645795"/>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五、基层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428"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aphicFrame>
        <p:nvGraphicFramePr>
          <p:cNvPr id="430" name="table 430"/>
          <p:cNvGraphicFramePr>
            <a:graphicFrameLocks noGrp="1"/>
          </p:cNvGraphicFramePr>
          <p:nvPr/>
        </p:nvGraphicFramePr>
        <p:xfrm>
          <a:off x="3126739" y="977392"/>
          <a:ext cx="2912110" cy="639445"/>
        </p:xfrm>
        <a:graphic>
          <a:graphicData uri="http://schemas.openxmlformats.org/drawingml/2006/table">
            <a:tbl>
              <a:tblPr>
                <a:solidFill>
                  <a:srgbClr val="C00000"/>
                </a:solidFill>
              </a:tblPr>
              <a:tblGrid>
                <a:gridCol w="2912110"/>
              </a:tblGrid>
              <a:tr h="626745">
                <a:tc>
                  <a:txBody>
                    <a:bodyPr/>
                    <a:lstStyle/>
                    <a:p>
                      <a:pPr algn="l" rtl="0" eaLnBrk="0">
                        <a:lnSpc>
                          <a:spcPct val="111000"/>
                        </a:lnSpc>
                      </a:pPr>
                      <a:endParaRPr lang="en-US" altLang="en-US" sz="800" dirty="0"/>
                    </a:p>
                    <a:p>
                      <a:pPr algn="l" rtl="0" eaLnBrk="0">
                        <a:lnSpc>
                          <a:spcPct val="7000"/>
                        </a:lnSpc>
                      </a:pPr>
                      <a:endParaRPr lang="en-US" altLang="en-US" sz="100" dirty="0"/>
                    </a:p>
                    <a:p>
                      <a:pPr marL="933450" algn="l" rtl="0" eaLnBrk="0">
                        <a:lnSpc>
                          <a:spcPct val="98000"/>
                        </a:lnSpc>
                      </a:pPr>
                      <a:r>
                        <a:rPr 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活</a:t>
                      </a:r>
                      <a:r>
                        <a:rPr lang="en-US" alt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动</a:t>
                      </a:r>
                      <a:endParaRPr lang="zh-CN" sz="32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bl>
          </a:graphicData>
        </a:graphic>
      </p:graphicFrame>
      <p:pic>
        <p:nvPicPr>
          <p:cNvPr id="444" name="picture 444"/>
          <p:cNvPicPr>
            <a:picLocks noChangeAspect="1"/>
          </p:cNvPicPr>
          <p:nvPr/>
        </p:nvPicPr>
        <p:blipFill>
          <a:blip r:embed="rId2"/>
          <a:stretch>
            <a:fillRect/>
          </a:stretch>
        </p:blipFill>
        <p:spPr>
          <a:xfrm rot="21600000">
            <a:off x="11189461" y="315252"/>
            <a:ext cx="656750" cy="6577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60"/>
          <p:cNvGrpSpPr/>
          <p:nvPr/>
        </p:nvGrpSpPr>
        <p:grpSpPr>
          <a:xfrm rot="21600000">
            <a:off x="4269104" y="1209294"/>
            <a:ext cx="3550412" cy="664717"/>
            <a:chOff x="0" y="0"/>
            <a:chExt cx="3550412" cy="664717"/>
          </a:xfrm>
        </p:grpSpPr>
        <p:sp>
          <p:nvSpPr>
            <p:cNvPr id="394" name="path"/>
            <p:cNvSpPr/>
            <p:nvPr/>
          </p:nvSpPr>
          <p:spPr>
            <a:xfrm>
              <a:off x="19050" y="0"/>
              <a:ext cx="3512312" cy="645667"/>
            </a:xfrm>
            <a:custGeom>
              <a:avLst/>
              <a:gdLst/>
              <a:ahLst/>
              <a:cxnLst/>
              <a:rect l="0" t="0" r="0" b="0"/>
              <a:pathLst>
                <a:path w="5531" h="1016">
                  <a:moveTo>
                    <a:pt x="0" y="169"/>
                  </a:moveTo>
                  <a:moveTo>
                    <a:pt x="0" y="169"/>
                  </a:moveTo>
                  <a:cubicBezTo>
                    <a:pt x="0" y="76"/>
                    <a:pt x="75" y="0"/>
                    <a:pt x="169" y="0"/>
                  </a:cubicBezTo>
                  <a:lnTo>
                    <a:pt x="5361" y="0"/>
                  </a:lnTo>
                  <a:cubicBezTo>
                    <a:pt x="5455" y="0"/>
                    <a:pt x="5531" y="76"/>
                    <a:pt x="5531" y="169"/>
                  </a:cubicBezTo>
                  <a:lnTo>
                    <a:pt x="5531" y="847"/>
                  </a:lnTo>
                  <a:cubicBezTo>
                    <a:pt x="5531" y="940"/>
                    <a:pt x="5455" y="1016"/>
                    <a:pt x="5361" y="1016"/>
                  </a:cubicBezTo>
                  <a:lnTo>
                    <a:pt x="169" y="1016"/>
                  </a:lnTo>
                  <a:cubicBezTo>
                    <a:pt x="75" y="1016"/>
                    <a:pt x="0" y="940"/>
                    <a:pt x="0" y="847"/>
                  </a:cubicBezTo>
                  <a:lnTo>
                    <a:pt x="0" y="169"/>
                  </a:lnTo>
                  <a:close/>
                </a:path>
              </a:pathLst>
            </a:custGeom>
            <a:solidFill>
              <a:srgbClr val="FFFFFF">
                <a:alpha val="100000"/>
              </a:srgbClr>
            </a:solidFill>
            <a:ln cap="flat">
              <a:noFill/>
              <a:prstDash val="solid"/>
              <a:miter lim="0"/>
            </a:ln>
          </p:spPr>
          <p:txBody>
            <a:bodyPr rtlCol="0"/>
            <a:lstStyle/>
            <a:p>
              <a:pPr algn="ctr"/>
              <a:endParaRPr lang="zh-CN" altLang="en-US"/>
            </a:p>
          </p:txBody>
        </p:sp>
        <p:sp>
          <p:nvSpPr>
            <p:cNvPr id="396" name="path"/>
            <p:cNvSpPr/>
            <p:nvPr/>
          </p:nvSpPr>
          <p:spPr>
            <a:xfrm>
              <a:off x="0" y="107696"/>
              <a:ext cx="3550412" cy="557021"/>
            </a:xfrm>
            <a:custGeom>
              <a:avLst/>
              <a:gdLst/>
              <a:ahLst/>
              <a:cxnLst/>
              <a:rect l="0" t="0" r="0" b="0"/>
              <a:pathLst>
                <a:path w="5591" h="877">
                  <a:moveTo>
                    <a:pt x="5561" y="0"/>
                  </a:moveTo>
                  <a:lnTo>
                    <a:pt x="5561" y="677"/>
                  </a:lnTo>
                  <a:cubicBezTo>
                    <a:pt x="5561" y="771"/>
                    <a:pt x="5485" y="847"/>
                    <a:pt x="5391" y="847"/>
                  </a:cubicBezTo>
                  <a:lnTo>
                    <a:pt x="199" y="847"/>
                  </a:lnTo>
                  <a:cubicBezTo>
                    <a:pt x="105" y="847"/>
                    <a:pt x="30" y="771"/>
                    <a:pt x="30" y="677"/>
                  </a:cubicBezTo>
                  <a:lnTo>
                    <a:pt x="30" y="0"/>
                  </a:lnTo>
                </a:path>
              </a:pathLst>
            </a:custGeom>
            <a:noFill/>
            <a:ln w="38100" cap="flat">
              <a:solidFill>
                <a:srgbClr val="548235">
                  <a:alpha val="100000"/>
                </a:srgbClr>
              </a:solidFill>
              <a:prstDash val="solid"/>
              <a:miter lim="1000000"/>
            </a:ln>
          </p:spPr>
          <p:txBody>
            <a:bodyPr rtlCol="0"/>
            <a:lstStyle/>
            <a:p>
              <a:pPr algn="ctr"/>
              <a:endParaRPr lang="zh-CN" altLang="en-US"/>
            </a:p>
          </p:txBody>
        </p:sp>
      </p:grpSp>
      <p:graphicFrame>
        <p:nvGraphicFramePr>
          <p:cNvPr id="398" name="table 398"/>
          <p:cNvGraphicFramePr>
            <a:graphicFrameLocks noGrp="1"/>
          </p:cNvGraphicFramePr>
          <p:nvPr/>
        </p:nvGraphicFramePr>
        <p:xfrm>
          <a:off x="725170" y="1209040"/>
          <a:ext cx="10638155" cy="5208905"/>
        </p:xfrm>
        <a:graphic>
          <a:graphicData uri="http://schemas.openxmlformats.org/drawingml/2006/table">
            <a:tbl>
              <a:tblPr/>
              <a:tblGrid>
                <a:gridCol w="10638155"/>
              </a:tblGrid>
              <a:tr h="5208905">
                <a:tc>
                  <a:txBody>
                    <a:bodyPr/>
                    <a:lstStyle/>
                    <a:p>
                      <a:pPr algn="l" rtl="0" eaLnBrk="0">
                        <a:lnSpc>
                          <a:spcPct val="9000"/>
                        </a:lnSpc>
                      </a:pPr>
                      <a:endParaRPr lang="en-US" altLang="en-US" sz="100" dirty="0"/>
                    </a:p>
                    <a:p>
                      <a:pPr marL="132080" algn="l" rtl="0" eaLnBrk="0">
                        <a:lnSpc>
                          <a:spcPct val="89000"/>
                        </a:lnSpc>
                        <a:spcBef>
                          <a:spcPts val="600"/>
                        </a:spcBef>
                      </a:pPr>
                      <a:endParaRPr sz="20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400" name="textbox 400"/>
          <p:cNvSpPr/>
          <p:nvPr/>
        </p:nvSpPr>
        <p:spPr>
          <a:xfrm>
            <a:off x="482600" y="321310"/>
            <a:ext cx="5899150" cy="645795"/>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五、基层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40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406" name="picture 406"/>
          <p:cNvPicPr>
            <a:picLocks noChangeAspect="1"/>
          </p:cNvPicPr>
          <p:nvPr/>
        </p:nvPicPr>
        <p:blipFill>
          <a:blip r:embed="rId1"/>
          <a:stretch>
            <a:fillRect/>
          </a:stretch>
        </p:blipFill>
        <p:spPr>
          <a:xfrm rot="21600000">
            <a:off x="11189461" y="315252"/>
            <a:ext cx="656750" cy="657795"/>
          </a:xfrm>
          <a:prstGeom prst="rect">
            <a:avLst/>
          </a:prstGeom>
        </p:spPr>
      </p:pic>
      <p:sp>
        <p:nvSpPr>
          <p:cNvPr id="29697" name="内容占位符 2"/>
          <p:cNvSpPr>
            <a:spLocks noGrp="1"/>
          </p:cNvSpPr>
          <p:nvPr/>
        </p:nvSpPr>
        <p:spPr>
          <a:xfrm>
            <a:off x="1332865" y="2223770"/>
            <a:ext cx="6126480" cy="2915285"/>
          </a:xfrm>
          <a:prstGeom prst="rect">
            <a:avLst/>
          </a:prstGeom>
        </p:spPr>
        <p:txBody>
          <a:bodyPr anchor="t" anchorCtr="0"/>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marL="669925" algn="l" fontAlgn="auto" hangingPunct="1">
              <a:lnSpc>
                <a:spcPct val="97000"/>
              </a:lnSpc>
              <a:spcBef>
                <a:spcPts val="5"/>
              </a:spcBef>
              <a:buClrTx/>
              <a:buSzTx/>
              <a:buFontTx/>
              <a:buNone/>
            </a:pP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rPr>
              <a:t>基层</a:t>
            </a:r>
            <a:r>
              <a:rPr lang="zh-CN"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rPr>
              <a:t>分</a:t>
            </a: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rPr>
              <a:t>工会组织文体比赛的团体奖项如何设置和奖励？</a:t>
            </a:r>
            <a:endPar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800">
                <a:latin typeface="微软雅黑" panose="020B0503020204020204" charset="-122"/>
                <a:ea typeface="微软雅黑" panose="020B0503020204020204" charset="-122"/>
                <a:cs typeface="微软雅黑" panose="020B0503020204020204" charset="-122"/>
              </a:rPr>
              <a:t>答：每次比赛设置团体奖项不得超过项目参与团体数的</a:t>
            </a:r>
            <a:r>
              <a:rPr lang="zh-CN" altLang="en-US" sz="1800">
                <a:solidFill>
                  <a:srgbClr val="FF0000"/>
                </a:solidFill>
                <a:latin typeface="微软雅黑" panose="020B0503020204020204" charset="-122"/>
                <a:ea typeface="微软雅黑" panose="020B0503020204020204" charset="-122"/>
                <a:cs typeface="微软雅黑" panose="020B0503020204020204" charset="-122"/>
              </a:rPr>
              <a:t>三分之二</a:t>
            </a:r>
            <a:r>
              <a:rPr lang="zh-CN" altLang="en-US" sz="1800">
                <a:latin typeface="微软雅黑" panose="020B0503020204020204" charset="-122"/>
                <a:ea typeface="微软雅黑" panose="020B0503020204020204" charset="-122"/>
                <a:cs typeface="微软雅黑" panose="020B0503020204020204" charset="-122"/>
              </a:rPr>
              <a:t>，最高名次奖励每人不超过500元（总额不超过5000元），</a:t>
            </a:r>
            <a:r>
              <a:rPr sz="18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校工会根据我校情况设置第一名奖</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金为</a:t>
            </a:r>
            <a:r>
              <a:rPr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150元</a:t>
            </a:r>
            <a:r>
              <a:rPr sz="18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，其他名次</a:t>
            </a:r>
            <a:r>
              <a:rPr sz="18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逐级递减</a:t>
            </a:r>
            <a:r>
              <a:rPr lang="zh-CN" altLang="en-US" sz="1800">
                <a:latin typeface="微软雅黑" panose="020B0503020204020204" charset="-122"/>
                <a:ea typeface="微软雅黑" panose="020B0503020204020204" charset="-122"/>
                <a:cs typeface="微软雅黑" panose="020B0503020204020204" charset="-122"/>
              </a:rPr>
              <a:t>。非竞技类的团体奖项（如组织奖、道德风尚奖等）可以设置，但不得发放奖金或奖品。</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2" name="http://photo-static-api.fotomore.com/creative/vcg/400/version23/VCG21gic16464859.jpg" descr="&amp;pky370_sjzg_VCG21gic16464859&amp;water&amp;2&amp;src_toppic_inpsrchlx1&amp;"/>
          <p:cNvPicPr>
            <a:picLocks noChangeAspect="1"/>
          </p:cNvPicPr>
          <p:nvPr/>
        </p:nvPicPr>
        <p:blipFill>
          <a:blip r:embed="rId2"/>
          <a:stretch>
            <a:fillRect/>
          </a:stretch>
        </p:blipFill>
        <p:spPr>
          <a:xfrm>
            <a:off x="7696041" y="2511763"/>
            <a:ext cx="2771061" cy="282035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60"/>
          <p:cNvGrpSpPr/>
          <p:nvPr/>
        </p:nvGrpSpPr>
        <p:grpSpPr>
          <a:xfrm rot="21600000">
            <a:off x="4269104" y="1209294"/>
            <a:ext cx="3550412" cy="664717"/>
            <a:chOff x="0" y="0"/>
            <a:chExt cx="3550412" cy="664717"/>
          </a:xfrm>
        </p:grpSpPr>
        <p:sp>
          <p:nvSpPr>
            <p:cNvPr id="394" name="path"/>
            <p:cNvSpPr/>
            <p:nvPr/>
          </p:nvSpPr>
          <p:spPr>
            <a:xfrm>
              <a:off x="19050" y="0"/>
              <a:ext cx="3512312" cy="645667"/>
            </a:xfrm>
            <a:custGeom>
              <a:avLst/>
              <a:gdLst/>
              <a:ahLst/>
              <a:cxnLst/>
              <a:rect l="0" t="0" r="0" b="0"/>
              <a:pathLst>
                <a:path w="5531" h="1016">
                  <a:moveTo>
                    <a:pt x="0" y="169"/>
                  </a:moveTo>
                  <a:moveTo>
                    <a:pt x="0" y="169"/>
                  </a:moveTo>
                  <a:cubicBezTo>
                    <a:pt x="0" y="76"/>
                    <a:pt x="75" y="0"/>
                    <a:pt x="169" y="0"/>
                  </a:cubicBezTo>
                  <a:lnTo>
                    <a:pt x="5361" y="0"/>
                  </a:lnTo>
                  <a:cubicBezTo>
                    <a:pt x="5455" y="0"/>
                    <a:pt x="5531" y="76"/>
                    <a:pt x="5531" y="169"/>
                  </a:cubicBezTo>
                  <a:lnTo>
                    <a:pt x="5531" y="847"/>
                  </a:lnTo>
                  <a:cubicBezTo>
                    <a:pt x="5531" y="940"/>
                    <a:pt x="5455" y="1016"/>
                    <a:pt x="5361" y="1016"/>
                  </a:cubicBezTo>
                  <a:lnTo>
                    <a:pt x="169" y="1016"/>
                  </a:lnTo>
                  <a:cubicBezTo>
                    <a:pt x="75" y="1016"/>
                    <a:pt x="0" y="940"/>
                    <a:pt x="0" y="847"/>
                  </a:cubicBezTo>
                  <a:lnTo>
                    <a:pt x="0" y="169"/>
                  </a:lnTo>
                  <a:close/>
                </a:path>
              </a:pathLst>
            </a:custGeom>
            <a:solidFill>
              <a:srgbClr val="FFFFFF">
                <a:alpha val="100000"/>
              </a:srgbClr>
            </a:solidFill>
            <a:ln cap="flat">
              <a:noFill/>
              <a:prstDash val="solid"/>
              <a:miter lim="0"/>
            </a:ln>
          </p:spPr>
          <p:txBody>
            <a:bodyPr rtlCol="0"/>
            <a:lstStyle/>
            <a:p>
              <a:pPr algn="ctr"/>
              <a:endParaRPr lang="zh-CN" altLang="en-US"/>
            </a:p>
          </p:txBody>
        </p:sp>
        <p:sp>
          <p:nvSpPr>
            <p:cNvPr id="396" name="path"/>
            <p:cNvSpPr/>
            <p:nvPr/>
          </p:nvSpPr>
          <p:spPr>
            <a:xfrm>
              <a:off x="0" y="107696"/>
              <a:ext cx="3550412" cy="557021"/>
            </a:xfrm>
            <a:custGeom>
              <a:avLst/>
              <a:gdLst/>
              <a:ahLst/>
              <a:cxnLst/>
              <a:rect l="0" t="0" r="0" b="0"/>
              <a:pathLst>
                <a:path w="5591" h="877">
                  <a:moveTo>
                    <a:pt x="5561" y="0"/>
                  </a:moveTo>
                  <a:lnTo>
                    <a:pt x="5561" y="677"/>
                  </a:lnTo>
                  <a:cubicBezTo>
                    <a:pt x="5561" y="771"/>
                    <a:pt x="5485" y="847"/>
                    <a:pt x="5391" y="847"/>
                  </a:cubicBezTo>
                  <a:lnTo>
                    <a:pt x="199" y="847"/>
                  </a:lnTo>
                  <a:cubicBezTo>
                    <a:pt x="105" y="847"/>
                    <a:pt x="30" y="771"/>
                    <a:pt x="30" y="677"/>
                  </a:cubicBezTo>
                  <a:lnTo>
                    <a:pt x="30" y="0"/>
                  </a:lnTo>
                </a:path>
              </a:pathLst>
            </a:custGeom>
            <a:noFill/>
            <a:ln w="38100" cap="flat">
              <a:solidFill>
                <a:srgbClr val="548235">
                  <a:alpha val="100000"/>
                </a:srgbClr>
              </a:solidFill>
              <a:prstDash val="solid"/>
              <a:miter lim="1000000"/>
            </a:ln>
          </p:spPr>
          <p:txBody>
            <a:bodyPr rtlCol="0"/>
            <a:lstStyle/>
            <a:p>
              <a:pPr algn="ctr"/>
              <a:endParaRPr lang="zh-CN" altLang="en-US"/>
            </a:p>
          </p:txBody>
        </p:sp>
      </p:grpSp>
      <p:graphicFrame>
        <p:nvGraphicFramePr>
          <p:cNvPr id="398" name="table 398"/>
          <p:cNvGraphicFramePr>
            <a:graphicFrameLocks noGrp="1"/>
          </p:cNvGraphicFramePr>
          <p:nvPr/>
        </p:nvGraphicFramePr>
        <p:xfrm>
          <a:off x="725004" y="1372190"/>
          <a:ext cx="10638155" cy="5139054"/>
        </p:xfrm>
        <a:graphic>
          <a:graphicData uri="http://schemas.openxmlformats.org/drawingml/2006/table">
            <a:tbl>
              <a:tblPr/>
              <a:tblGrid>
                <a:gridCol w="10638155"/>
              </a:tblGrid>
              <a:tr h="5100954">
                <a:tc>
                  <a:txBody>
                    <a:bodyPr/>
                    <a:lstStyle/>
                    <a:p>
                      <a:pPr algn="l" rtl="0" eaLnBrk="0">
                        <a:lnSpc>
                          <a:spcPct val="9000"/>
                        </a:lnSpc>
                      </a:pPr>
                      <a:endParaRPr lang="en-US" altLang="en-US" sz="100" dirty="0"/>
                    </a:p>
                    <a:p>
                      <a:pPr marL="669925" indent="-342900" algn="l" rtl="0" eaLnBrk="0">
                        <a:lnSpc>
                          <a:spcPct val="97000"/>
                        </a:lnSpc>
                        <a:spcBef>
                          <a:spcPts val="5"/>
                        </a:spcBef>
                        <a:buClrTx/>
                        <a:buSzTx/>
                        <a:buFontTx/>
                      </a:pPr>
                      <a:r>
                        <a:rPr sz="20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 </a:t>
                      </a:r>
                      <a:endPar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endParaRPr>
                    </a:p>
                  </a:txBody>
                  <a:tcPr marL="0" marR="0" marT="0" marB="0" vert="horz">
                    <a:lnL w="38100" cap="flat" cmpd="sng" algn="ctr">
                      <a:solidFill>
                        <a:srgbClr val="548235"/>
                      </a:solidFill>
                      <a:prstDash val="solid"/>
                      <a:round/>
                      <a:headEnd type="none" w="med" len="med"/>
                      <a:tailEnd type="none" w="med" len="med"/>
                    </a:lnL>
                    <a:lnR w="38100" cap="flat" cmpd="sng" algn="ctr">
                      <a:solidFill>
                        <a:srgbClr val="548235"/>
                      </a:solidFill>
                      <a:prstDash val="solid"/>
                      <a:round/>
                      <a:headEnd type="none" w="med" len="med"/>
                      <a:tailEnd type="none" w="med" len="med"/>
                    </a:lnR>
                    <a:lnT w="38100" cap="flat" cmpd="sng" algn="ctr">
                      <a:solidFill>
                        <a:srgbClr val="548235"/>
                      </a:solidFill>
                      <a:prstDash val="solid"/>
                      <a:round/>
                      <a:headEnd type="none" w="med" len="med"/>
                      <a:tailEnd type="none" w="med" len="med"/>
                    </a:lnT>
                    <a:lnB w="38100" cap="flat" cmpd="sng" algn="ctr">
                      <a:solidFill>
                        <a:srgbClr val="548235"/>
                      </a:solidFill>
                      <a:prstDash val="solid"/>
                      <a:round/>
                      <a:headEnd type="none" w="med" len="med"/>
                      <a:tailEnd type="none" w="med" len="med"/>
                    </a:lnB>
                  </a:tcPr>
                </a:tc>
              </a:tr>
            </a:tbl>
          </a:graphicData>
        </a:graphic>
      </p:graphicFrame>
      <p:sp>
        <p:nvSpPr>
          <p:cNvPr id="400" name="textbox 400"/>
          <p:cNvSpPr/>
          <p:nvPr/>
        </p:nvSpPr>
        <p:spPr>
          <a:xfrm>
            <a:off x="482600" y="321310"/>
            <a:ext cx="5996305" cy="645795"/>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五、基层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40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406" name="picture 406"/>
          <p:cNvPicPr>
            <a:picLocks noChangeAspect="1"/>
          </p:cNvPicPr>
          <p:nvPr/>
        </p:nvPicPr>
        <p:blipFill>
          <a:blip r:embed="rId1"/>
          <a:stretch>
            <a:fillRect/>
          </a:stretch>
        </p:blipFill>
        <p:spPr>
          <a:xfrm rot="21600000">
            <a:off x="11189461" y="315252"/>
            <a:ext cx="656750" cy="657795"/>
          </a:xfrm>
          <a:prstGeom prst="rect">
            <a:avLst/>
          </a:prstGeom>
        </p:spPr>
      </p:pic>
      <p:sp>
        <p:nvSpPr>
          <p:cNvPr id="29697" name="内容占位符 2"/>
          <p:cNvSpPr>
            <a:spLocks noGrp="1"/>
          </p:cNvSpPr>
          <p:nvPr/>
        </p:nvSpPr>
        <p:spPr>
          <a:xfrm>
            <a:off x="1515110" y="2347595"/>
            <a:ext cx="5732145" cy="2915285"/>
          </a:xfrm>
          <a:prstGeom prst="rect">
            <a:avLst/>
          </a:prstGeom>
        </p:spPr>
        <p:txBody>
          <a:bodyPr anchor="t" anchorCtr="0"/>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marL="0" indent="0" algn="just">
              <a:lnSpc>
                <a:spcPct val="130000"/>
              </a:lnSpc>
              <a:buNone/>
            </a:pP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基层</a:t>
            </a:r>
            <a:r>
              <a:rPr lang="zh-CN"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分</a:t>
            </a: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工会能否与其他基层</a:t>
            </a:r>
            <a:r>
              <a:rPr lang="zh-CN"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分</a:t>
            </a:r>
            <a:r>
              <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工会联合开展工会活动？</a:t>
            </a:r>
            <a:endParaRPr sz="3200" b="1" kern="0" spc="-1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endParaRPr>
          </a:p>
          <a:p>
            <a:pPr marL="0" indent="0" algn="just">
              <a:lnSpc>
                <a:spcPct val="130000"/>
              </a:lnSpc>
              <a:buNone/>
            </a:pPr>
            <a:r>
              <a:rPr lang="zh-CN" altLang="en-US" sz="1800">
                <a:latin typeface="微软雅黑" panose="020B0503020204020204" charset="-122"/>
                <a:ea typeface="微软雅黑" panose="020B0503020204020204" charset="-122"/>
                <a:sym typeface="+mn-ea"/>
              </a:rPr>
              <a:t>答：不提倡基层分工会之间联合开展工会活动，如确有必要联合开展活动的，活动费用应按各方参与人数进行分担。</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3" name="http://photo-static-api.fotomore.com/creative/vcg/400/new/VCG41466335022.jpg" descr="&amp;pky140_sjzg_VCG41466335022&amp;water&amp;2&amp;src_toppic_inpsrchlx1&amp;"/>
          <p:cNvPicPr>
            <a:picLocks noChangeAspect="1"/>
          </p:cNvPicPr>
          <p:nvPr/>
        </p:nvPicPr>
        <p:blipFill>
          <a:blip r:embed="rId2"/>
          <a:stretch>
            <a:fillRect/>
          </a:stretch>
        </p:blipFill>
        <p:spPr>
          <a:xfrm>
            <a:off x="7624445" y="2914015"/>
            <a:ext cx="2999740" cy="18840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table 128"/>
          <p:cNvGraphicFramePr>
            <a:graphicFrameLocks noGrp="1"/>
          </p:cNvGraphicFramePr>
          <p:nvPr/>
        </p:nvGraphicFramePr>
        <p:xfrm>
          <a:off x="689610" y="966470"/>
          <a:ext cx="10720705" cy="5799455"/>
        </p:xfrm>
        <a:graphic>
          <a:graphicData uri="http://schemas.openxmlformats.org/drawingml/2006/table">
            <a:tbl>
              <a:tblPr/>
              <a:tblGrid>
                <a:gridCol w="512445"/>
                <a:gridCol w="2273300"/>
                <a:gridCol w="2236470"/>
                <a:gridCol w="2588260"/>
                <a:gridCol w="3110230"/>
              </a:tblGrid>
              <a:tr h="402590">
                <a:tc gridSpan="2">
                  <a:txBody>
                    <a:bodyPr/>
                    <a:lstStyle/>
                    <a:p>
                      <a:pPr algn="l" rtl="0" eaLnBrk="0">
                        <a:lnSpc>
                          <a:spcPct val="107000"/>
                        </a:lnSpc>
                      </a:pPr>
                      <a:endParaRPr lang="en-US" altLang="en-US" sz="600" dirty="0"/>
                    </a:p>
                    <a:p>
                      <a:pPr marL="1169670" algn="l" rtl="0" eaLnBrk="0">
                        <a:lnSpc>
                          <a:spcPct val="97000"/>
                        </a:lnSpc>
                        <a:spcBef>
                          <a:spcPts val="0"/>
                        </a:spcBef>
                      </a:pPr>
                      <a:r>
                        <a:rPr sz="18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项目</a:t>
                      </a:r>
                      <a:endParaRPr lang="en-US" altLang="en-US" sz="18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rtl="0" eaLnBrk="0">
                        <a:lnSpc>
                          <a:spcPct val="107000"/>
                        </a:lnSpc>
                      </a:pPr>
                      <a:endParaRPr lang="en-US" altLang="en-US" sz="600" dirty="0"/>
                    </a:p>
                    <a:p>
                      <a:pPr marL="891540" algn="l" rtl="0" eaLnBrk="0">
                        <a:lnSpc>
                          <a:spcPct val="97000"/>
                        </a:lnSpc>
                        <a:spcBef>
                          <a:spcPts val="5"/>
                        </a:spcBef>
                      </a:pPr>
                      <a:r>
                        <a:rPr sz="18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形式</a:t>
                      </a:r>
                      <a:endParaRPr lang="en-US" altLang="en-US" sz="18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rtl="0" eaLnBrk="0">
                        <a:lnSpc>
                          <a:spcPct val="107000"/>
                        </a:lnSpc>
                      </a:pPr>
                      <a:endParaRPr lang="en-US" altLang="en-US" sz="600" dirty="0"/>
                    </a:p>
                    <a:p>
                      <a:pPr marL="1067435" algn="l" rtl="0" eaLnBrk="0">
                        <a:lnSpc>
                          <a:spcPct val="97000"/>
                        </a:lnSpc>
                        <a:spcBef>
                          <a:spcPts val="5"/>
                        </a:spcBef>
                      </a:pPr>
                      <a:r>
                        <a:rPr sz="1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金额</a:t>
                      </a:r>
                      <a:endParaRPr lang="en-US" altLang="en-US" sz="18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rtl="0" eaLnBrk="0">
                        <a:lnSpc>
                          <a:spcPct val="107000"/>
                        </a:lnSpc>
                      </a:pPr>
                      <a:endParaRPr lang="en-US" altLang="en-US" sz="600" dirty="0"/>
                    </a:p>
                    <a:p>
                      <a:pPr marL="1098550" algn="l" rtl="0" eaLnBrk="0">
                        <a:lnSpc>
                          <a:spcPct val="97000"/>
                        </a:lnSpc>
                        <a:spcBef>
                          <a:spcPts val="0"/>
                        </a:spcBef>
                      </a:pPr>
                      <a:r>
                        <a:rPr sz="1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注意事项</a:t>
                      </a:r>
                      <a:endParaRPr lang="en-US" altLang="en-US" sz="18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311150">
                <a:tc gridSpan="2">
                  <a:txBody>
                    <a:bodyPr/>
                    <a:lstStyle/>
                    <a:p>
                      <a:pPr algn="l" rtl="0" eaLnBrk="0">
                        <a:lnSpc>
                          <a:spcPct val="116000"/>
                        </a:lnSpc>
                      </a:pP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5000"/>
                        </a:lnSpc>
                      </a:pP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310">
                <a:tc rowSpan="5">
                  <a:txBody>
                    <a:bodyPr/>
                    <a:lstStyle/>
                    <a:p>
                      <a:pPr algn="l" rtl="0" eaLnBrk="0">
                        <a:lnSpc>
                          <a:spcPct val="106000"/>
                        </a:lnSpc>
                      </a:pPr>
                      <a:endParaRPr lang="en-US" altLang="en-US" sz="1000" dirty="0"/>
                    </a:p>
                    <a:p>
                      <a:pPr marL="386715" algn="l" rtl="0" eaLnBrk="0">
                        <a:lnSpc>
                          <a:spcPct val="90000"/>
                        </a:lnSpc>
                        <a:spcBef>
                          <a:spcPts val="5"/>
                        </a:spcBef>
                      </a:pPr>
                      <a:r>
                        <a:rPr sz="14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慰问</a:t>
                      </a:r>
                      <a:r>
                        <a:rPr sz="1400" b="1" kern="0" spc="-2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和</a:t>
                      </a:r>
                      <a:r>
                        <a:rPr sz="1400" b="1" kern="0" spc="-2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补</a:t>
                      </a:r>
                      <a:r>
                        <a:rPr lang="zh-CN" sz="14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助</a:t>
                      </a:r>
                      <a:endParaRPr lang="zh-CN" sz="1400" b="1"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lang="en-US" altLang="en-US" sz="500" dirty="0"/>
                    </a:p>
                    <a:p>
                      <a:pPr marL="692150" algn="l" rtl="0" eaLnBrk="0">
                        <a:lnSpc>
                          <a:spcPct val="98000"/>
                        </a:lnSpc>
                        <a:spcBef>
                          <a:spcPts val="0"/>
                        </a:spcBef>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结婚、生育</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lang="en-US" altLang="en-US" sz="500" dirty="0"/>
                    </a:p>
                    <a:p>
                      <a:pPr marL="674370" algn="l" rtl="0" eaLnBrk="0">
                        <a:lnSpc>
                          <a:spcPct val="97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现金</a:t>
                      </a:r>
                      <a:r>
                        <a:rPr lang="zh-CN" alt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实物</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500" dirty="0"/>
                    </a:p>
                    <a:p>
                      <a:pPr marL="1099820" algn="l" rtl="0" eaLnBrk="0">
                        <a:lnSpc>
                          <a:spcPct val="84000"/>
                        </a:lnSpc>
                        <a:spcBef>
                          <a:spcPts val="0"/>
                        </a:spcBef>
                      </a:pPr>
                      <a:r>
                        <a:rPr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1000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1000"/>
                        </a:lnSpc>
                      </a:pPr>
                      <a:endParaRPr lang="en-US" altLang="en-US" sz="500" dirty="0"/>
                    </a:p>
                    <a:p>
                      <a:pPr marL="1197610" algn="l" rtl="0" eaLnBrk="0">
                        <a:lnSpc>
                          <a:spcPct val="97000"/>
                        </a:lnSpc>
                        <a:spcBef>
                          <a:spcPts val="0"/>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双方会员</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185">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500" dirty="0"/>
                    </a:p>
                    <a:p>
                      <a:pPr marL="246380" algn="l" rtl="0" eaLnBrk="0">
                        <a:lnSpc>
                          <a:spcPct val="97000"/>
                        </a:lnSpc>
                        <a:spcBef>
                          <a:spcPts val="5"/>
                        </a:spcBef>
                      </a:pPr>
                      <a:r>
                        <a:rPr sz="14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住院、重大疾病未住院</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500" dirty="0"/>
                    </a:p>
                    <a:p>
                      <a:pPr marL="674370" algn="l" rtl="0" eaLnBrk="0">
                        <a:lnSpc>
                          <a:spcPct val="97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现金</a:t>
                      </a:r>
                      <a:r>
                        <a:rPr lang="zh-CN" alt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或</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实物</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lang="en-US" altLang="en-US" sz="600" dirty="0"/>
                    </a:p>
                    <a:p>
                      <a:pPr marL="1099820" algn="l" rtl="0" eaLnBrk="0">
                        <a:lnSpc>
                          <a:spcPct val="84000"/>
                        </a:lnSpc>
                        <a:spcBef>
                          <a:spcPts val="5"/>
                        </a:spcBef>
                      </a:pPr>
                      <a:r>
                        <a:rPr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1000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500" dirty="0"/>
                    </a:p>
                    <a:p>
                      <a:pPr marL="1019810" algn="l" rtl="0" eaLnBrk="0">
                        <a:lnSpc>
                          <a:spcPct val="98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含水果、花篮</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420">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9000"/>
                        </a:lnSpc>
                      </a:pPr>
                      <a:endParaRPr lang="en-US" altLang="en-US" sz="400" dirty="0"/>
                    </a:p>
                    <a:p>
                      <a:pPr marL="960755" algn="l" rtl="0" eaLnBrk="0">
                        <a:lnSpc>
                          <a:spcPct val="98000"/>
                        </a:lnSpc>
                        <a:spcBef>
                          <a:spcPts val="5"/>
                        </a:spcBef>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去世</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9000"/>
                        </a:lnSpc>
                      </a:pPr>
                      <a:endParaRPr lang="en-US" altLang="en-US" sz="400" dirty="0"/>
                    </a:p>
                    <a:p>
                      <a:pPr marL="697230" algn="l" rtl="0" eaLnBrk="0">
                        <a:lnSpc>
                          <a:spcPct val="98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现金+花圈</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9000"/>
                        </a:lnSpc>
                      </a:pPr>
                      <a:endParaRPr lang="en-US" altLang="en-US" sz="400" dirty="0"/>
                    </a:p>
                    <a:p>
                      <a:pPr marL="251460" algn="l" rtl="0" eaLnBrk="0">
                        <a:lnSpc>
                          <a:spcPct val="97000"/>
                        </a:lnSpc>
                        <a:spcBef>
                          <a:spcPts val="0"/>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会员2000，直系亲属1000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lang="en-US" altLang="en-US" sz="400" dirty="0"/>
                    </a:p>
                    <a:p>
                      <a:pPr marL="862965" algn="l" rtl="0" eaLnBrk="0">
                        <a:lnSpc>
                          <a:spcPct val="98000"/>
                        </a:lnSpc>
                        <a:spcBef>
                          <a:spcPts val="0"/>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报销花圈200以内</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955">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6000"/>
                        </a:lnSpc>
                      </a:pPr>
                      <a:endParaRPr lang="en-US" altLang="en-US" sz="1000" dirty="0"/>
                    </a:p>
                    <a:p>
                      <a:pPr marL="960120" algn="l" rtl="0" eaLnBrk="0">
                        <a:lnSpc>
                          <a:spcPct val="98000"/>
                        </a:lnSpc>
                        <a:spcBef>
                          <a:spcPts val="5"/>
                        </a:spcBef>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退休</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7000"/>
                        </a:lnSpc>
                      </a:pPr>
                      <a:endParaRPr lang="en-US" altLang="en-US" sz="1000" dirty="0"/>
                    </a:p>
                    <a:p>
                      <a:pPr marL="942340" algn="l" rtl="0" eaLnBrk="0">
                        <a:lnSpc>
                          <a:spcPct val="97000"/>
                        </a:lnSpc>
                        <a:spcBef>
                          <a:spcPts val="5"/>
                        </a:spcBef>
                      </a:pPr>
                      <a:r>
                        <a:rPr sz="14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rPr>
                        <a:t>实物</a:t>
                      </a:r>
                      <a:endParaRPr lang="en-US" altLang="en-US" sz="1400" kern="0" spc="-1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22000"/>
                        </a:lnSpc>
                      </a:pPr>
                      <a:endParaRPr lang="en-US" altLang="en-US" sz="1000" dirty="0"/>
                    </a:p>
                    <a:p>
                      <a:pPr marL="1099820" algn="l" rtl="0" eaLnBrk="0">
                        <a:lnSpc>
                          <a:spcPct val="84000"/>
                        </a:lnSpc>
                        <a:spcBef>
                          <a:spcPts val="5"/>
                        </a:spcBef>
                      </a:pPr>
                      <a:r>
                        <a:rPr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1000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8000"/>
                        </a:lnSpc>
                      </a:pPr>
                      <a:endParaRPr lang="en-US" altLang="en-US" sz="400" dirty="0"/>
                    </a:p>
                    <a:p>
                      <a:pPr marL="560070" algn="l" rtl="0" eaLnBrk="0">
                        <a:lnSpc>
                          <a:spcPct val="97000"/>
                        </a:lnSpc>
                        <a:spcBef>
                          <a:spcPts val="0"/>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座谈会、干鲜水果人均20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485">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4000"/>
                        </a:lnSpc>
                      </a:pPr>
                      <a:endParaRPr lang="en-US" altLang="en-US" sz="500" dirty="0"/>
                    </a:p>
                    <a:p>
                      <a:pPr marL="790575" algn="l" rtl="0" eaLnBrk="0">
                        <a:lnSpc>
                          <a:spcPct val="97000"/>
                        </a:lnSpc>
                        <a:spcBef>
                          <a:spcPts val="0"/>
                        </a:spcBef>
                      </a:pPr>
                      <a:r>
                        <a:rPr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医疗</a:t>
                      </a:r>
                      <a:r>
                        <a:rPr lang="zh-CN"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互助</a:t>
                      </a:r>
                      <a:endParaRPr lang="zh-CN" sz="14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lang="en-US" altLang="en-US" sz="500" dirty="0"/>
                    </a:p>
                    <a:p>
                      <a:pPr marL="941705" algn="l" rtl="0" eaLnBrk="0">
                        <a:lnSpc>
                          <a:spcPct val="98000"/>
                        </a:lnSpc>
                        <a:spcBef>
                          <a:spcPts val="5"/>
                        </a:spcBef>
                      </a:pP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补助</a:t>
                      </a:r>
                      <a:endPar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lang="en-US" altLang="en-US" sz="500" dirty="0"/>
                    </a:p>
                    <a:p>
                      <a:pPr marL="500380" algn="l" rtl="0" eaLnBrk="0">
                        <a:lnSpc>
                          <a:spcPct val="97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以市总工会文件为主</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lang="en-US" altLang="en-US" sz="500" dirty="0"/>
                    </a:p>
                    <a:p>
                      <a:pPr marL="752475" algn="l" rtl="0" eaLnBrk="0">
                        <a:lnSpc>
                          <a:spcPct val="97000"/>
                        </a:lnSpc>
                        <a:spcBef>
                          <a:spcPts val="5"/>
                        </a:spcBef>
                      </a:pPr>
                      <a:r>
                        <a:rPr sz="1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仅限当年</a:t>
                      </a:r>
                      <a:r>
                        <a:rPr lang="zh-CN" sz="1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发生</a:t>
                      </a:r>
                      <a:r>
                        <a:rPr sz="14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费用</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225">
                <a:tc rowSpan="8">
                  <a:txBody>
                    <a:bodyPr/>
                    <a:lstStyle/>
                    <a:p>
                      <a:pPr algn="l" rtl="0" eaLnBrk="0">
                        <a:lnSpc>
                          <a:spcPct val="106000"/>
                        </a:lnSpc>
                      </a:pPr>
                      <a:endParaRPr lang="en-US" altLang="en-US" sz="1000" dirty="0"/>
                    </a:p>
                    <a:p>
                      <a:pPr marL="1179195" algn="l" rtl="0" eaLnBrk="0">
                        <a:lnSpc>
                          <a:spcPct val="89000"/>
                        </a:lnSpc>
                        <a:spcBef>
                          <a:spcPts val="5"/>
                        </a:spcBef>
                      </a:pPr>
                      <a:r>
                        <a:rPr lang="zh-CN" sz="1400" b="1" kern="0" spc="23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r>
                        <a:rPr sz="1400" b="1" kern="0" spc="230" dirty="0">
                          <a:solidFill>
                            <a:srgbClr val="000000">
                              <a:alpha val="100000"/>
                            </a:srgbClr>
                          </a:solidFill>
                          <a:latin typeface="微软雅黑" panose="020B0503020204020204" charset="-122"/>
                          <a:ea typeface="微软雅黑" panose="020B0503020204020204" charset="-122"/>
                          <a:cs typeface="微软雅黑" panose="020B0503020204020204" charset="-122"/>
                        </a:rPr>
                        <a:t>比赛</a:t>
                      </a:r>
                      <a:endParaRPr lang="en-US" altLang="en-US" sz="1400" dirty="0"/>
                    </a:p>
                  </a:txBody>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l" rtl="0" eaLnBrk="0">
                        <a:lnSpc>
                          <a:spcPct val="128000"/>
                        </a:lnSpc>
                      </a:pPr>
                      <a:endParaRPr lang="en-US" altLang="en-US" sz="1000" dirty="0"/>
                    </a:p>
                    <a:p>
                      <a:pPr algn="l" rtl="0" eaLnBrk="0">
                        <a:lnSpc>
                          <a:spcPct val="128000"/>
                        </a:lnSpc>
                      </a:pPr>
                      <a:endParaRPr lang="en-US" altLang="en-US" sz="1000" dirty="0"/>
                    </a:p>
                    <a:p>
                      <a:pPr algn="l" rtl="0" eaLnBrk="0">
                        <a:lnSpc>
                          <a:spcPct val="128000"/>
                        </a:lnSpc>
                      </a:pPr>
                      <a:endParaRPr lang="en-US" altLang="en-US" sz="1000" dirty="0"/>
                    </a:p>
                    <a:p>
                      <a:pPr algn="l" rtl="0" eaLnBrk="0">
                        <a:lnSpc>
                          <a:spcPct val="9000"/>
                        </a:lnSpc>
                      </a:pPr>
                      <a:endParaRPr lang="en-US" altLang="en-US" sz="100" dirty="0"/>
                    </a:p>
                    <a:p>
                      <a:pPr marL="313690" algn="l" rtl="0" eaLnBrk="0">
                        <a:lnSpc>
                          <a:spcPct val="97000"/>
                        </a:lnSpc>
                      </a:pPr>
                      <a:r>
                        <a:rPr sz="14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基层分工会文体</a:t>
                      </a:r>
                      <a:r>
                        <a:rPr lang="zh-CN" sz="14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endParaRPr lang="en-US" altLang="en-US" sz="1400" dirty="0"/>
                    </a:p>
                    <a:p>
                      <a:pPr algn="l" rtl="0" eaLnBrk="0">
                        <a:lnSpc>
                          <a:spcPct val="110000"/>
                        </a:lnSpc>
                      </a:pPr>
                      <a:endParaRPr lang="en-US" altLang="en-US" sz="1000" dirty="0"/>
                    </a:p>
                    <a:p>
                      <a:pPr algn="l" rtl="0" eaLnBrk="0">
                        <a:lnSpc>
                          <a:spcPct val="119000"/>
                        </a:lnSpc>
                      </a:pPr>
                      <a:r>
                        <a:rPr sz="14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（电影、比赛、春秋游</a:t>
                      </a: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400" b="1"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、知识竞赛宣讲、演讲等）</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lang="en-US" altLang="en-US" sz="700" dirty="0"/>
                    </a:p>
                    <a:p>
                      <a:pPr marL="673100" algn="l" rtl="0" eaLnBrk="0">
                        <a:lnSpc>
                          <a:spcPct val="98000"/>
                        </a:lnSpc>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各单位</a:t>
                      </a:r>
                      <a:r>
                        <a:rPr lang="zh-CN"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组织</a:t>
                      </a:r>
                      <a:endParaRPr lang="zh-CN"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8000"/>
                        </a:lnSpc>
                      </a:pPr>
                      <a:endParaRPr lang="en-US" altLang="en-US" sz="700" dirty="0"/>
                    </a:p>
                    <a:p>
                      <a:pPr marL="527050" algn="l" rtl="0" eaLnBrk="0">
                        <a:lnSpc>
                          <a:spcPct val="98000"/>
                        </a:lnSpc>
                        <a:spcBef>
                          <a:spcPts val="5"/>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年经费</a:t>
                      </a:r>
                      <a:r>
                        <a:rPr lang="en-US"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00/年*人</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均</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842010" algn="l" rtl="0" eaLnBrk="0">
                        <a:lnSpc>
                          <a:spcPct val="97000"/>
                        </a:lnSpc>
                        <a:spcBef>
                          <a:spcPts val="5"/>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具体报账流程见后</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975">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8000"/>
                        </a:lnSpc>
                      </a:pPr>
                      <a:endParaRPr lang="en-US" altLang="en-US" sz="700" dirty="0"/>
                    </a:p>
                    <a:p>
                      <a:pPr algn="l" rtl="0" eaLnBrk="0">
                        <a:lnSpc>
                          <a:spcPct val="6000"/>
                        </a:lnSpc>
                      </a:pPr>
                      <a:endParaRPr lang="en-US" altLang="en-US" sz="100" dirty="0"/>
                    </a:p>
                    <a:p>
                      <a:pPr marL="675005" algn="l" rtl="0" eaLnBrk="0">
                        <a:lnSpc>
                          <a:spcPct val="98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奖金</a:t>
                      </a:r>
                      <a:r>
                        <a:rPr lang="zh-CN" alt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或</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奖品</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515620" algn="l" rtl="0" eaLnBrk="0">
                        <a:lnSpc>
                          <a:spcPct val="97000"/>
                        </a:lnSpc>
                        <a:spcBef>
                          <a:spcPts val="5"/>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一等150，其他递</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减</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0000"/>
                        </a:lnSpc>
                      </a:pPr>
                      <a:endPar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00000"/>
                        </a:lnSpc>
                      </a:pP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en-US" alt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不超过</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三分之二获奖</a:t>
                      </a:r>
                      <a:endParaRPr lang="zh-CN" altLang="en-US" sz="1000" dirty="0">
                        <a:ea typeface="宋体" panose="02010600030101010101" pitchFamily="2"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590">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762000" algn="l" rtl="0" eaLnBrk="0">
                        <a:lnSpc>
                          <a:spcPct val="97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参赛服装</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2000"/>
                        </a:lnSpc>
                      </a:pPr>
                      <a:endParaRPr lang="en-US" altLang="en-US" sz="800" dirty="0"/>
                    </a:p>
                    <a:p>
                      <a:pPr marL="1148715" algn="l" rtl="0" eaLnBrk="0">
                        <a:lnSpc>
                          <a:spcPct val="84000"/>
                        </a:lnSpc>
                        <a:spcBef>
                          <a:spcPts val="5"/>
                        </a:spcBef>
                      </a:pPr>
                      <a:r>
                        <a:rPr sz="14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219075" algn="l" rtl="0" eaLnBrk="0">
                        <a:lnSpc>
                          <a:spcPct val="97000"/>
                        </a:lnSpc>
                        <a:spcBef>
                          <a:spcPts val="0"/>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仅限参加上级工会</a:t>
                      </a:r>
                      <a:r>
                        <a:rPr lang="zh-CN"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组织</a:t>
                      </a: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的文体活劢</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225">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700" dirty="0"/>
                    </a:p>
                    <a:p>
                      <a:pPr marL="584200" algn="l" rtl="0" eaLnBrk="0">
                        <a:lnSpc>
                          <a:spcPct val="97000"/>
                        </a:lnSpc>
                        <a:spcBef>
                          <a:spcPts val="0"/>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教练裁判评委</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lang="en-US" altLang="en-US" sz="700" dirty="0"/>
                    </a:p>
                    <a:p>
                      <a:pPr marL="94615" algn="l" rtl="0" eaLnBrk="0">
                        <a:lnSpc>
                          <a:spcPct val="95000"/>
                        </a:lnSpc>
                        <a:spcBef>
                          <a:spcPts val="5"/>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半天500（工作人员半天1</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50）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algn="l" rtl="0" eaLnBrk="0">
                        <a:lnSpc>
                          <a:spcPct val="7000"/>
                        </a:lnSpc>
                      </a:pPr>
                      <a:endParaRPr lang="en-US" altLang="en-US" sz="100" dirty="0"/>
                    </a:p>
                    <a:p>
                      <a:pPr marL="308610" algn="l" rtl="0" eaLnBrk="0">
                        <a:lnSpc>
                          <a:spcPct val="97000"/>
                        </a:lnSpc>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本单位限节假日，机关参公例外</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590">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algn="l" rtl="0" eaLnBrk="0">
                        <a:lnSpc>
                          <a:spcPct val="7000"/>
                        </a:lnSpc>
                      </a:pPr>
                      <a:endParaRPr lang="en-US" altLang="en-US" sz="100" dirty="0"/>
                    </a:p>
                    <a:p>
                      <a:pPr marL="942340" algn="l" rtl="0" eaLnBrk="0">
                        <a:lnSpc>
                          <a:spcPct val="97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实物</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3000"/>
                        </a:lnSpc>
                      </a:pPr>
                      <a:endParaRPr lang="en-US" altLang="en-US" sz="800" dirty="0"/>
                    </a:p>
                    <a:p>
                      <a:pPr marL="1151890" algn="l" rtl="0" eaLnBrk="0">
                        <a:lnSpc>
                          <a:spcPct val="84000"/>
                        </a:lnSpc>
                      </a:pPr>
                      <a:r>
                        <a:rPr sz="14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100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lang="en-US" altLang="en-US" sz="700" dirty="0"/>
                    </a:p>
                    <a:p>
                      <a:pPr algn="l" rtl="0" eaLnBrk="0">
                        <a:lnSpc>
                          <a:spcPct val="7000"/>
                        </a:lnSpc>
                      </a:pPr>
                      <a:endParaRPr lang="en-US" altLang="en-US" sz="100" dirty="0"/>
                    </a:p>
                    <a:p>
                      <a:pPr marL="595630" algn="l" rtl="0" eaLnBrk="0">
                        <a:lnSpc>
                          <a:spcPct val="97000"/>
                        </a:lnSpc>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次数</a:t>
                      </a:r>
                      <a:r>
                        <a:rPr lang="zh-CN"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不</a:t>
                      </a: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限，包含在300内</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590">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eaLnBrk="0">
                        <a:lnSpc>
                          <a:spcPct val="103000"/>
                        </a:lnSpc>
                      </a:pPr>
                      <a:endParaRPr lang="en-US" altLang="en-US" sz="1000" dirty="0"/>
                    </a:p>
                    <a:p>
                      <a:pPr algn="l" rtl="0" eaLnBrk="0">
                        <a:lnSpc>
                          <a:spcPct val="104000"/>
                        </a:lnSpc>
                      </a:pPr>
                      <a:endParaRPr lang="en-US" altLang="en-US" sz="1000" dirty="0"/>
                    </a:p>
                    <a:p>
                      <a:pPr algn="l" rtl="0" eaLnBrk="0">
                        <a:lnSpc>
                          <a:spcPct val="7000"/>
                        </a:lnSpc>
                      </a:pPr>
                      <a:endParaRPr lang="en-US" altLang="en-US" sz="100" dirty="0"/>
                    </a:p>
                    <a:p>
                      <a:pPr marL="873125" algn="l" rtl="0" eaLnBrk="0">
                        <a:lnSpc>
                          <a:spcPct val="97000"/>
                        </a:lnSpc>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工作餐</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700" dirty="0"/>
                    </a:p>
                    <a:p>
                      <a:pPr marL="770255" algn="l" rtl="0" eaLnBrk="0">
                        <a:lnSpc>
                          <a:spcPct val="97000"/>
                        </a:lnSpc>
                        <a:spcBef>
                          <a:spcPts val="5"/>
                        </a:spcBef>
                      </a:pP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比赛竞赛</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700" dirty="0"/>
                    </a:p>
                    <a:p>
                      <a:pPr marL="305435" algn="l" rtl="0" eaLnBrk="0">
                        <a:lnSpc>
                          <a:spcPct val="97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50/餐+20点心饮料+</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保险</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700" dirty="0"/>
                    </a:p>
                    <a:p>
                      <a:pPr marL="315595" algn="l" rtl="0" eaLnBrk="0">
                        <a:lnSpc>
                          <a:spcPct val="97000"/>
                        </a:lnSpc>
                        <a:spcBef>
                          <a:spcPts val="5"/>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含集训。</a:t>
                      </a:r>
                      <a:r>
                        <a:rPr lang="zh-CN"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20点心饮料+保险</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225">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852805" algn="l" rtl="0" eaLnBrk="0">
                        <a:lnSpc>
                          <a:spcPct val="98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春秋游</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lang="en-US" altLang="en-US" sz="700" dirty="0"/>
                    </a:p>
                    <a:p>
                      <a:pPr marL="305435" algn="l" rtl="0" eaLnBrk="0">
                        <a:lnSpc>
                          <a:spcPct val="98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50/餐+20点心饮料+</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保险</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09000"/>
                        </a:lnSpc>
                      </a:pPr>
                      <a:endParaRPr lang="en-US" altLang="en-US" sz="700" dirty="0"/>
                    </a:p>
                    <a:p>
                      <a:pPr marL="762635" algn="l" rtl="0" eaLnBrk="0">
                        <a:lnSpc>
                          <a:spcPct val="98000"/>
                        </a:lnSpc>
                        <a:spcBef>
                          <a:spcPts val="5"/>
                        </a:spcBef>
                      </a:pPr>
                      <a:r>
                        <a:rPr lang="zh-CN"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不</a:t>
                      </a: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限省内   当天往返</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940">
                <a:tc vMerge="1">
                  <a:tcPr marL="0" marR="0" marT="0" marB="0"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1000"/>
                        </a:lnSpc>
                      </a:pPr>
                      <a:endParaRPr lang="en-US" altLang="en-US" sz="700" dirty="0"/>
                    </a:p>
                    <a:p>
                      <a:pPr marL="515620" algn="l" rtl="0" eaLnBrk="0">
                        <a:lnSpc>
                          <a:spcPct val="97000"/>
                        </a:lnSpc>
                        <a:spcBef>
                          <a:spcPts val="5"/>
                        </a:spcBef>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劳动</a:t>
                      </a: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和技能竞赛</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675005" algn="l" rtl="0" eaLnBrk="0">
                        <a:lnSpc>
                          <a:spcPct val="98000"/>
                        </a:lnSpc>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奖金</a:t>
                      </a:r>
                      <a:r>
                        <a:rPr lang="en-US"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奖品</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908685" algn="l" rtl="0" eaLnBrk="0">
                        <a:lnSpc>
                          <a:spcPct val="98000"/>
                        </a:lnSpc>
                        <a:spcBef>
                          <a:spcPts val="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最高1000</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eaLnBrk="0">
                        <a:lnSpc>
                          <a:spcPct val="110000"/>
                        </a:lnSpc>
                      </a:pPr>
                      <a:endParaRPr lang="en-US" altLang="en-US" sz="700" dirty="0"/>
                    </a:p>
                    <a:p>
                      <a:pPr marL="662305" algn="l" rtl="0" eaLnBrk="0">
                        <a:lnSpc>
                          <a:spcPct val="97000"/>
                        </a:lnSpc>
                        <a:spcBef>
                          <a:spcPts val="5"/>
                        </a:spcBef>
                      </a:pPr>
                      <a:r>
                        <a:rPr sz="14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项目参不人数三分之一</a:t>
                      </a:r>
                      <a:endParaRPr lang="en-US" altLang="en-US" sz="1400" dirty="0"/>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0" name="textbox 130"/>
          <p:cNvSpPr/>
          <p:nvPr/>
        </p:nvSpPr>
        <p:spPr>
          <a:xfrm>
            <a:off x="482536" y="321055"/>
            <a:ext cx="5182234" cy="645159"/>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tabLst>
                <a:tab pos="72072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四、基层工会经费</a:t>
            </a:r>
            <a:r>
              <a:rPr sz="32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支出标准</a:t>
            </a:r>
            <a:endParaRPr lang="en-US" altLang="en-US" sz="3200" dirty="0"/>
          </a:p>
        </p:txBody>
      </p:sp>
      <p:sp>
        <p:nvSpPr>
          <p:cNvPr id="13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134" name="picture 134"/>
          <p:cNvPicPr>
            <a:picLocks noChangeAspect="1"/>
          </p:cNvPicPr>
          <p:nvPr/>
        </p:nvPicPr>
        <p:blipFill>
          <a:blip r:embed="rId1"/>
          <a:stretch>
            <a:fillRect/>
          </a:stretch>
        </p:blipFill>
        <p:spPr>
          <a:xfrm rot="21600000">
            <a:off x="11189461" y="315252"/>
            <a:ext cx="656750" cy="6577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ct"/>
          <p:cNvSpPr/>
          <p:nvPr/>
        </p:nvSpPr>
        <p:spPr>
          <a:xfrm>
            <a:off x="4269104" y="1209294"/>
            <a:ext cx="3550412" cy="664717"/>
          </a:xfrm>
          <a:prstGeom prst="rect">
            <a:avLst/>
          </a:prstGeom>
          <a:solidFill>
            <a:srgbClr val="C00000">
              <a:alpha val="100000"/>
            </a:srgbClr>
          </a:solidFill>
          <a:ln cap="flat">
            <a:noFill/>
            <a:prstDash val="solid"/>
            <a:miter lim="0"/>
          </a:ln>
        </p:spPr>
        <p:txBody>
          <a:bodyPr rtlCol="0"/>
          <a:lstStyle/>
          <a:p>
            <a:pPr algn="ctr"/>
            <a:endParaRPr lang="zh-CN" altLang="en-US"/>
          </a:p>
        </p:txBody>
      </p:sp>
      <p:graphicFrame>
        <p:nvGraphicFramePr>
          <p:cNvPr id="468" name="table 468"/>
          <p:cNvGraphicFramePr>
            <a:graphicFrameLocks noGrp="1"/>
          </p:cNvGraphicFramePr>
          <p:nvPr/>
        </p:nvGraphicFramePr>
        <p:xfrm>
          <a:off x="725004" y="1372190"/>
          <a:ext cx="10638155" cy="5139054"/>
        </p:xfrm>
        <a:graphic>
          <a:graphicData uri="http://schemas.openxmlformats.org/drawingml/2006/table">
            <a:tbl>
              <a:tblPr/>
              <a:tblGrid>
                <a:gridCol w="10638155"/>
              </a:tblGrid>
              <a:tr h="5100954">
                <a:tc>
                  <a:txBody>
                    <a:bodyPr/>
                    <a:lstStyle/>
                    <a:p>
                      <a:pPr algn="l" rtl="0" eaLnBrk="0">
                        <a:lnSpc>
                          <a:spcPct val="6000"/>
                        </a:lnSpc>
                      </a:pPr>
                      <a:endParaRPr lang="en-US" altLang="en-US" sz="100" dirty="0"/>
                    </a:p>
                    <a:p>
                      <a:pPr marL="4614545" algn="l" rtl="0" eaLnBrk="0">
                        <a:lnSpc>
                          <a:spcPct val="100000"/>
                        </a:lnSpc>
                      </a:pPr>
                      <a:r>
                        <a:rPr sz="2700" b="1"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重要提示</a:t>
                      </a:r>
                      <a:endParaRPr lang="en-US" altLang="en-US" sz="2700" dirty="0"/>
                    </a:p>
                    <a:p>
                      <a:pPr algn="l" rtl="0" eaLnBrk="0">
                        <a:lnSpc>
                          <a:spcPct val="114000"/>
                        </a:lnSpc>
                      </a:pPr>
                      <a:endParaRPr lang="en-US" altLang="en-US" sz="1000" dirty="0"/>
                    </a:p>
                    <a:p>
                      <a:pPr algn="l" rtl="0" eaLnBrk="0">
                        <a:lnSpc>
                          <a:spcPct val="114000"/>
                        </a:lnSpc>
                      </a:pPr>
                      <a:endParaRPr lang="en-US" altLang="en-US" sz="1000" dirty="0"/>
                    </a:p>
                    <a:p>
                      <a:pPr marL="514985" algn="l" rtl="0" eaLnBrk="0">
                        <a:lnSpc>
                          <a:spcPct val="97000"/>
                        </a:lnSpc>
                        <a:spcBef>
                          <a:spcPts val="725"/>
                        </a:spcBef>
                      </a:pPr>
                      <a:r>
                        <a:rPr sz="24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省总工会158号文</a:t>
                      </a:r>
                      <a:r>
                        <a:rPr sz="24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件第二十条规定：</a:t>
                      </a:r>
                      <a:endParaRPr lang="en-US" altLang="en-US" sz="2400" dirty="0"/>
                    </a:p>
                    <a:p>
                      <a:pPr marL="810895" algn="l" rtl="0" eaLnBrk="0">
                        <a:lnSpc>
                          <a:spcPct val="89000"/>
                        </a:lnSpc>
                        <a:spcBef>
                          <a:spcPts val="1535"/>
                        </a:spcBef>
                      </a:pPr>
                      <a:r>
                        <a:rPr sz="2400" b="1" kern="0" spc="-40" dirty="0">
                          <a:solidFill>
                            <a:srgbClr val="C00000">
                              <a:alpha val="100000"/>
                            </a:srgbClr>
                          </a:solidFill>
                          <a:latin typeface="微软雅黑" panose="020B0503020204020204" charset="-122"/>
                          <a:ea typeface="微软雅黑" panose="020B0503020204020204" charset="-122"/>
                          <a:cs typeface="微软雅黑" panose="020B0503020204020204" charset="-122"/>
                        </a:rPr>
                        <a:t>（ 一）财务报销附件要齐全：</a:t>
                      </a: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举办</a:t>
                      </a: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要有</a:t>
                      </a:r>
                      <a:r>
                        <a:rPr sz="20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通知</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sz="20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活动</a:t>
                      </a:r>
                      <a:r>
                        <a:rPr sz="20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方案</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和</a:t>
                      </a:r>
                      <a:r>
                        <a:rPr sz="2000" b="1" kern="0" spc="-50" dirty="0">
                          <a:solidFill>
                            <a:srgbClr val="C00000">
                              <a:alpha val="100000"/>
                            </a:srgbClr>
                          </a:solidFill>
                          <a:latin typeface="微软雅黑" panose="020B0503020204020204" charset="-122"/>
                          <a:ea typeface="微软雅黑" panose="020B0503020204020204" charset="-122"/>
                          <a:cs typeface="微软雅黑" panose="020B0503020204020204" charset="-122"/>
                        </a:rPr>
                        <a:t>实际参加人员签</a:t>
                      </a:r>
                      <a:endParaRPr lang="en-US" altLang="en-US" sz="2000" dirty="0"/>
                    </a:p>
                    <a:p>
                      <a:pPr marL="425450" indent="1905" algn="l" rtl="0" eaLnBrk="0">
                        <a:lnSpc>
                          <a:spcPct val="153000"/>
                        </a:lnSpc>
                        <a:spcBef>
                          <a:spcPts val="55"/>
                        </a:spcBef>
                      </a:pPr>
                      <a:r>
                        <a:rPr sz="2000" b="1" kern="0" spc="-20" dirty="0">
                          <a:solidFill>
                            <a:srgbClr val="C00000">
                              <a:alpha val="100000"/>
                            </a:srgbClr>
                          </a:solidFill>
                          <a:latin typeface="微软雅黑" panose="020B0503020204020204" charset="-122"/>
                          <a:ea typeface="微软雅黑" panose="020B0503020204020204" charset="-122"/>
                          <a:cs typeface="微软雅黑" panose="020B0503020204020204" charset="-122"/>
                        </a:rPr>
                        <a:t>到表</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；对个人</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发放</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奖励、</a:t>
                      </a:r>
                      <a:r>
                        <a:rPr lang="zh-CN"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补助</a:t>
                      </a:r>
                      <a:r>
                        <a:rPr sz="2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、慰问金、奖品、纪念品、慰问品、蛋糕</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券、货物</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领取券</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      观摩凭证、劳务费等，必须</a:t>
                      </a:r>
                      <a:r>
                        <a:rPr sz="20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实名制发放 </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0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签领审</a:t>
                      </a:r>
                      <a:r>
                        <a:rPr sz="2000" b="1" kern="0" spc="-40" dirty="0">
                          <a:solidFill>
                            <a:srgbClr val="C00000">
                              <a:alpha val="100000"/>
                            </a:srgbClr>
                          </a:solidFill>
                          <a:latin typeface="微软雅黑" panose="020B0503020204020204" charset="-122"/>
                          <a:ea typeface="微软雅黑" panose="020B0503020204020204" charset="-122"/>
                          <a:cs typeface="微软雅黑" panose="020B0503020204020204" charset="-122"/>
                        </a:rPr>
                        <a:t>批手续齐全</a:t>
                      </a: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；购物</a:t>
                      </a: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发票</a:t>
                      </a: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要写明具体品名、      </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数量、单价、金额</a:t>
                      </a:r>
                      <a:r>
                        <a:rPr lang="zh-CN"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附购物清单。</a:t>
                      </a:r>
                      <a:endParaRPr lang="en-US" altLang="en-US" sz="2000" dirty="0"/>
                    </a:p>
                    <a:p>
                      <a:pPr algn="l" rtl="0" eaLnBrk="0">
                        <a:lnSpc>
                          <a:spcPct val="121000"/>
                        </a:lnSpc>
                      </a:pPr>
                      <a:endParaRPr lang="en-US" altLang="en-US" sz="1000" dirty="0"/>
                    </a:p>
                    <a:p>
                      <a:pPr algn="l" rtl="0" eaLnBrk="0">
                        <a:lnSpc>
                          <a:spcPct val="121000"/>
                        </a:lnSpc>
                      </a:pPr>
                      <a:r>
                        <a:rPr lang="en-US" sz="2400" b="1" kern="0" spc="-20" dirty="0">
                          <a:solidFill>
                            <a:srgbClr val="C00000">
                              <a:alpha val="100000"/>
                            </a:srgbClr>
                          </a:solidFill>
                          <a:latin typeface="微软雅黑" panose="020B0503020204020204" charset="-122"/>
                          <a:ea typeface="微软雅黑" panose="020B0503020204020204" charset="-122"/>
                          <a:cs typeface="微软雅黑" panose="020B0503020204020204" charset="-122"/>
                        </a:rPr>
                        <a:t>         </a:t>
                      </a:r>
                      <a:r>
                        <a:rPr sz="2400" b="1" kern="0" spc="-20" dirty="0">
                          <a:solidFill>
                            <a:srgbClr val="C00000">
                              <a:alpha val="100000"/>
                            </a:srgbClr>
                          </a:solidFill>
                          <a:latin typeface="微软雅黑" panose="020B0503020204020204" charset="-122"/>
                          <a:ea typeface="微软雅黑" panose="020B0503020204020204" charset="-122"/>
                          <a:cs typeface="微软雅黑" panose="020B0503020204020204" charset="-122"/>
                        </a:rPr>
                        <a:t>（二）举办</a:t>
                      </a:r>
                      <a:r>
                        <a:rPr lang="zh-CN" sz="2400" b="1" kern="0" spc="-20" dirty="0">
                          <a:solidFill>
                            <a:srgbClr val="C00000">
                              <a:alpha val="100000"/>
                            </a:srgbClr>
                          </a:solidFill>
                          <a:latin typeface="微软雅黑" panose="020B0503020204020204" charset="-122"/>
                          <a:ea typeface="微软雅黑" panose="020B0503020204020204" charset="-122"/>
                          <a:cs typeface="微软雅黑" panose="020B0503020204020204" charset="-122"/>
                        </a:rPr>
                        <a:t>活动</a:t>
                      </a:r>
                      <a:r>
                        <a:rPr lang="zh-CN" sz="2400" b="1" kern="0" spc="-20" dirty="0">
                          <a:solidFill>
                            <a:srgbClr val="C00000">
                              <a:alpha val="100000"/>
                            </a:srgbClr>
                          </a:solidFill>
                          <a:latin typeface="微软雅黑" panose="020B0503020204020204" charset="-122"/>
                          <a:ea typeface="微软雅黑" panose="020B0503020204020204" charset="-122"/>
                          <a:cs typeface="微软雅黑" panose="020B0503020204020204" charset="-122"/>
                        </a:rPr>
                        <a:t>不</a:t>
                      </a:r>
                      <a:r>
                        <a:rPr sz="2400" b="1" kern="0" spc="-20" dirty="0">
                          <a:solidFill>
                            <a:srgbClr val="C00000">
                              <a:alpha val="100000"/>
                            </a:srgbClr>
                          </a:solidFill>
                          <a:latin typeface="微软雅黑" panose="020B0503020204020204" charset="-122"/>
                          <a:ea typeface="微软雅黑" panose="020B0503020204020204" charset="-122"/>
                          <a:cs typeface="微软雅黑" panose="020B0503020204020204" charset="-122"/>
                        </a:rPr>
                        <a:t>可违反</a:t>
                      </a:r>
                      <a:r>
                        <a:rPr sz="24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规定发放补贴、纪念品</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，比赛竞赛</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r>
                        <a:rPr sz="20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不可普发安</a:t>
                      </a:r>
                      <a:endParaRPr lang="en-US" altLang="en-US" sz="2000" dirty="0"/>
                    </a:p>
                    <a:p>
                      <a:pPr marL="427990" indent="-3810" algn="l" rtl="0" eaLnBrk="0">
                        <a:lnSpc>
                          <a:spcPct val="155000"/>
                        </a:lnSpc>
                        <a:spcBef>
                          <a:spcPts val="40"/>
                        </a:spcBef>
                      </a:pPr>
                      <a:r>
                        <a:rPr sz="2000" b="1"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慰奖、鼓励奖、</a:t>
                      </a:r>
                      <a:r>
                        <a:rPr lang="zh-CN" sz="2000" b="1"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参与</a:t>
                      </a:r>
                      <a:r>
                        <a:rPr sz="2000" b="1"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奖等</a:t>
                      </a:r>
                      <a:r>
                        <a:rPr lang="zh-CN" sz="2000" b="1" kern="0" spc="0" dirty="0">
                          <a:solidFill>
                            <a:srgbClr val="C00000">
                              <a:alpha val="100000"/>
                            </a:srgbClr>
                          </a:solidFill>
                          <a:latin typeface="微软雅黑" panose="020B0503020204020204" charset="-122"/>
                          <a:ea typeface="微软雅黑" panose="020B0503020204020204" charset="-122"/>
                          <a:cs typeface="微软雅黑" panose="020B0503020204020204" charset="-122"/>
                        </a:rPr>
                        <a:t>，不</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可对参加上级工会</a:t>
                      </a:r>
                      <a:r>
                        <a:rPr lang="zh-CN"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其他部门</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举办</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的文体比赛的获奖人员        </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再配套</a:t>
                      </a:r>
                      <a:r>
                        <a:rPr lang="zh-CN"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发放</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奖励，</a:t>
                      </a:r>
                      <a:r>
                        <a:rPr lang="zh-CN"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举办</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部门没有</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发放</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奖励的，参加单位</a:t>
                      </a:r>
                      <a:r>
                        <a:rPr lang="zh-CN"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不可</a:t>
                      </a:r>
                      <a:r>
                        <a:rPr sz="2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另行奖励。</a:t>
                      </a:r>
                      <a:endParaRPr lang="en-US" altLang="en-US" sz="2000" dirty="0"/>
                    </a:p>
                  </a:txBody>
                  <a:tcPr marL="0" marR="0" marT="0" marB="0" vert="horz">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r>
            </a:tbl>
          </a:graphicData>
        </a:graphic>
      </p:graphicFrame>
      <p:sp>
        <p:nvSpPr>
          <p:cNvPr id="470" name="textbox 470"/>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五、基层工会经费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472"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pSp>
        <p:nvGrpSpPr>
          <p:cNvPr id="70" name="group 70"/>
          <p:cNvGrpSpPr/>
          <p:nvPr/>
        </p:nvGrpSpPr>
        <p:grpSpPr>
          <a:xfrm rot="21600000">
            <a:off x="4269104" y="1316990"/>
            <a:ext cx="3550412" cy="557021"/>
            <a:chOff x="0" y="0"/>
            <a:chExt cx="3550412" cy="557021"/>
          </a:xfrm>
        </p:grpSpPr>
        <p:sp>
          <p:nvSpPr>
            <p:cNvPr id="474" name="path"/>
            <p:cNvSpPr/>
            <p:nvPr/>
          </p:nvSpPr>
          <p:spPr>
            <a:xfrm>
              <a:off x="0" y="411226"/>
              <a:ext cx="145669" cy="145795"/>
            </a:xfrm>
            <a:custGeom>
              <a:avLst/>
              <a:gdLst/>
              <a:ahLst/>
              <a:cxnLst/>
              <a:rect l="0" t="0" r="0" b="0"/>
              <a:pathLst>
                <a:path w="229" h="229">
                  <a:moveTo>
                    <a:pt x="199" y="199"/>
                  </a:moveTo>
                  <a:cubicBezTo>
                    <a:pt x="105" y="199"/>
                    <a:pt x="30" y="123"/>
                    <a:pt x="30" y="30"/>
                  </a:cubicBezTo>
                </a:path>
              </a:pathLst>
            </a:custGeom>
            <a:noFill/>
            <a:ln w="38100" cap="flat">
              <a:solidFill>
                <a:srgbClr val="C00000">
                  <a:alpha val="100000"/>
                </a:srgbClr>
              </a:solidFill>
              <a:prstDash val="solid"/>
              <a:miter lim="1000000"/>
            </a:ln>
          </p:spPr>
          <p:txBody>
            <a:bodyPr rtlCol="0"/>
            <a:lstStyle/>
            <a:p>
              <a:pPr algn="ctr"/>
              <a:endParaRPr lang="zh-CN" altLang="en-US"/>
            </a:p>
          </p:txBody>
        </p:sp>
        <p:sp>
          <p:nvSpPr>
            <p:cNvPr id="476" name="path"/>
            <p:cNvSpPr/>
            <p:nvPr/>
          </p:nvSpPr>
          <p:spPr>
            <a:xfrm>
              <a:off x="3512312" y="0"/>
              <a:ext cx="38100" cy="430276"/>
            </a:xfrm>
            <a:custGeom>
              <a:avLst/>
              <a:gdLst/>
              <a:ahLst/>
              <a:cxnLst/>
              <a:rect l="0" t="0" r="0" b="0"/>
              <a:pathLst>
                <a:path w="60" h="677">
                  <a:moveTo>
                    <a:pt x="30" y="0"/>
                  </a:moveTo>
                  <a:lnTo>
                    <a:pt x="30" y="677"/>
                  </a:lnTo>
                </a:path>
              </a:pathLst>
            </a:custGeom>
            <a:noFill/>
            <a:ln w="38100" cap="flat">
              <a:solidFill>
                <a:srgbClr val="C00000">
                  <a:alpha val="100000"/>
                </a:srgbClr>
              </a:solidFill>
              <a:prstDash val="solid"/>
              <a:miter lim="1000000"/>
            </a:ln>
          </p:spPr>
          <p:txBody>
            <a:bodyPr rtlCol="0"/>
            <a:lstStyle/>
            <a:p>
              <a:pPr algn="ctr"/>
              <a:endParaRPr lang="zh-CN" altLang="en-US"/>
            </a:p>
          </p:txBody>
        </p:sp>
      </p:grpSp>
      <p:sp>
        <p:nvSpPr>
          <p:cNvPr id="478" name="path"/>
          <p:cNvSpPr/>
          <p:nvPr/>
        </p:nvSpPr>
        <p:spPr>
          <a:xfrm>
            <a:off x="4269104" y="1190244"/>
            <a:ext cx="3550412" cy="145796"/>
          </a:xfrm>
          <a:custGeom>
            <a:avLst/>
            <a:gdLst/>
            <a:ahLst/>
            <a:cxnLst/>
            <a:rect l="0" t="0" r="0" b="0"/>
            <a:pathLst>
              <a:path w="5591" h="229">
                <a:moveTo>
                  <a:pt x="30" y="199"/>
                </a:moveTo>
                <a:cubicBezTo>
                  <a:pt x="30" y="106"/>
                  <a:pt x="105" y="30"/>
                  <a:pt x="199" y="30"/>
                </a:cubicBezTo>
                <a:lnTo>
                  <a:pt x="5391" y="30"/>
                </a:lnTo>
                <a:cubicBezTo>
                  <a:pt x="5485" y="30"/>
                  <a:pt x="5561" y="106"/>
                  <a:pt x="5561" y="199"/>
                </a:cubicBezTo>
              </a:path>
            </a:pathLst>
          </a:custGeom>
          <a:noFill/>
          <a:ln w="38100" cap="flat">
            <a:solidFill>
              <a:srgbClr val="C00000">
                <a:alpha val="100000"/>
              </a:srgbClr>
            </a:solidFill>
            <a:prstDash val="solid"/>
            <a:miter lim="1000000"/>
          </a:ln>
        </p:spPr>
        <p:txBody>
          <a:bodyPr rtlCol="0"/>
          <a:lstStyle/>
          <a:p>
            <a:pPr algn="ctr"/>
            <a:endParaRPr lang="zh-CN" altLang="en-US"/>
          </a:p>
        </p:txBody>
      </p:sp>
      <p:pic>
        <p:nvPicPr>
          <p:cNvPr id="480" name="picture 480"/>
          <p:cNvPicPr>
            <a:picLocks noChangeAspect="1"/>
          </p:cNvPicPr>
          <p:nvPr/>
        </p:nvPicPr>
        <p:blipFill>
          <a:blip r:embed="rId1"/>
          <a:stretch>
            <a:fillRect/>
          </a:stretch>
        </p:blipFill>
        <p:spPr>
          <a:xfrm rot="21600000">
            <a:off x="11189461" y="315252"/>
            <a:ext cx="656750" cy="657795"/>
          </a:xfrm>
          <a:prstGeom prst="rect">
            <a:avLst/>
          </a:prstGeom>
        </p:spPr>
      </p:pic>
      <p:sp>
        <p:nvSpPr>
          <p:cNvPr id="482" name="path"/>
          <p:cNvSpPr/>
          <p:nvPr/>
        </p:nvSpPr>
        <p:spPr>
          <a:xfrm>
            <a:off x="4395723" y="1835911"/>
            <a:ext cx="3297047" cy="38100"/>
          </a:xfrm>
          <a:custGeom>
            <a:avLst/>
            <a:gdLst/>
            <a:ahLst/>
            <a:cxnLst/>
            <a:rect l="0" t="0" r="0" b="0"/>
            <a:pathLst>
              <a:path w="5192" h="60">
                <a:moveTo>
                  <a:pt x="5192" y="30"/>
                </a:moveTo>
                <a:lnTo>
                  <a:pt x="0" y="30"/>
                </a:lnTo>
              </a:path>
            </a:pathLst>
          </a:custGeom>
          <a:noFill/>
          <a:ln w="38100" cap="flat">
            <a:solidFill>
              <a:srgbClr val="C00000">
                <a:alpha val="100000"/>
              </a:srgbClr>
            </a:solidFill>
            <a:prstDash val="solid"/>
            <a:miter lim="1000000"/>
          </a:ln>
        </p:spPr>
        <p:txBody>
          <a:bodyPr rtlCol="0"/>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rect"/>
          <p:cNvSpPr/>
          <p:nvPr/>
        </p:nvSpPr>
        <p:spPr>
          <a:xfrm>
            <a:off x="4269104" y="1209294"/>
            <a:ext cx="3550412" cy="664717"/>
          </a:xfrm>
          <a:prstGeom prst="rect">
            <a:avLst/>
          </a:prstGeom>
          <a:solidFill>
            <a:srgbClr val="C00000">
              <a:alpha val="100000"/>
            </a:srgbClr>
          </a:solidFill>
          <a:ln cap="flat">
            <a:noFill/>
            <a:prstDash val="solid"/>
            <a:miter lim="0"/>
          </a:ln>
        </p:spPr>
        <p:txBody>
          <a:bodyPr rtlCol="0"/>
          <a:lstStyle/>
          <a:p>
            <a:pPr algn="ctr"/>
            <a:endParaRPr lang="zh-CN" altLang="en-US"/>
          </a:p>
        </p:txBody>
      </p:sp>
      <p:pic>
        <p:nvPicPr>
          <p:cNvPr id="500" name="picture 500"/>
          <p:cNvPicPr>
            <a:picLocks noChangeAspect="1"/>
          </p:cNvPicPr>
          <p:nvPr/>
        </p:nvPicPr>
        <p:blipFill>
          <a:blip r:embed="rId1"/>
          <a:stretch>
            <a:fillRect/>
          </a:stretch>
        </p:blipFill>
        <p:spPr>
          <a:xfrm rot="21600000">
            <a:off x="9474550" y="3233297"/>
            <a:ext cx="2692052" cy="3025455"/>
          </a:xfrm>
          <a:prstGeom prst="rect">
            <a:avLst/>
          </a:prstGeom>
        </p:spPr>
      </p:pic>
      <p:graphicFrame>
        <p:nvGraphicFramePr>
          <p:cNvPr id="502" name="table 502"/>
          <p:cNvGraphicFramePr>
            <a:graphicFrameLocks noGrp="1"/>
          </p:cNvGraphicFramePr>
          <p:nvPr/>
        </p:nvGraphicFramePr>
        <p:xfrm>
          <a:off x="1312545" y="1372190"/>
          <a:ext cx="9463405" cy="5151754"/>
        </p:xfrm>
        <a:graphic>
          <a:graphicData uri="http://schemas.openxmlformats.org/drawingml/2006/table">
            <a:tbl>
              <a:tblPr/>
              <a:tblGrid>
                <a:gridCol w="9463405"/>
              </a:tblGrid>
              <a:tr h="5113654">
                <a:tc>
                  <a:txBody>
                    <a:bodyPr/>
                    <a:lstStyle/>
                    <a:p>
                      <a:pPr algn="l" rtl="0" eaLnBrk="0">
                        <a:lnSpc>
                          <a:spcPct val="13000"/>
                        </a:lnSpc>
                      </a:pPr>
                      <a:endParaRPr lang="en-US" altLang="en-US" sz="100" dirty="0"/>
                    </a:p>
                    <a:p>
                      <a:pPr marL="4201160" algn="l" rtl="0" eaLnBrk="0">
                        <a:lnSpc>
                          <a:spcPct val="100000"/>
                        </a:lnSpc>
                      </a:pPr>
                      <a:r>
                        <a:rPr sz="2700" b="1"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八</a:t>
                      </a:r>
                      <a:r>
                        <a:rPr lang="zh-CN" sz="2700" b="1"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不</a:t>
                      </a:r>
                      <a:r>
                        <a:rPr sz="2700" b="1"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准</a:t>
                      </a:r>
                      <a:endParaRPr lang="en-US" altLang="en-US" sz="2700" dirty="0"/>
                    </a:p>
                    <a:p>
                      <a:pPr algn="l" rtl="0" eaLnBrk="0">
                        <a:lnSpc>
                          <a:spcPct val="178000"/>
                        </a:lnSpc>
                      </a:pPr>
                      <a:endParaRPr lang="en-US" altLang="en-US" sz="1000" dirty="0"/>
                    </a:p>
                    <a:p>
                      <a:pPr marL="428625" algn="l" rtl="0" eaLnBrk="0">
                        <a:lnSpc>
                          <a:spcPct val="97000"/>
                        </a:lnSpc>
                        <a:spcBef>
                          <a:spcPts val="600"/>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基层工会应严格执行以下</a:t>
                      </a: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规</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定：</a:t>
                      </a:r>
                      <a:endParaRPr lang="en-US" altLang="en-US" sz="2000" dirty="0"/>
                    </a:p>
                    <a:p>
                      <a:pPr marL="825500" algn="l" rtl="0" eaLnBrk="0">
                        <a:lnSpc>
                          <a:spcPct val="95000"/>
                        </a:lnSpc>
                        <a:spcBef>
                          <a:spcPts val="1150"/>
                        </a:spcBef>
                      </a:pPr>
                      <a:r>
                        <a:rPr sz="20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一）</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rPr>
                        <a:t>不准</a:t>
                      </a:r>
                      <a:r>
                        <a:rPr sz="20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使用工会经费请客送</a:t>
                      </a:r>
                      <a:r>
                        <a:rPr sz="20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rPr>
                        <a:t>礼。</a:t>
                      </a:r>
                      <a:endParaRPr lang="en-US" altLang="en-US" sz="2000" dirty="0"/>
                    </a:p>
                    <a:p>
                      <a:pPr marL="825500" algn="l" rtl="0" eaLnBrk="0">
                        <a:lnSpc>
                          <a:spcPct val="89000"/>
                        </a:lnSpc>
                        <a:spcBef>
                          <a:spcPts val="1235"/>
                        </a:spcBef>
                      </a:pP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（二）</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违反工会经费使用</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规定</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lang="zh-CN"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滥收</a:t>
                      </a:r>
                      <a:r>
                        <a:rPr sz="2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奖金、津贴、补贴。</a:t>
                      </a:r>
                      <a:endParaRPr lang="en-US" altLang="en-US" sz="2000" dirty="0"/>
                    </a:p>
                    <a:p>
                      <a:pPr marL="825500" algn="l" rtl="0" eaLnBrk="0">
                        <a:lnSpc>
                          <a:spcPts val="3505"/>
                        </a:lnSpc>
                      </a:pP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（三）</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使用工会经费从事高消费性娱乐和健身活劢。</a:t>
                      </a:r>
                      <a:endParaRPr lang="en-US" altLang="en-US" sz="2000" dirty="0"/>
                    </a:p>
                    <a:p>
                      <a:pPr marL="825500" algn="l" rtl="0" eaLnBrk="0">
                        <a:lnSpc>
                          <a:spcPct val="95000"/>
                        </a:lnSpc>
                        <a:spcBef>
                          <a:spcPts val="1350"/>
                        </a:spcBef>
                      </a:pP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（四）</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单位行政利用工会账户，</a:t>
                      </a:r>
                      <a:r>
                        <a:rPr lang="zh-CN"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违规</a:t>
                      </a: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设</a:t>
                      </a:r>
                      <a:r>
                        <a:rPr sz="20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立  “小金库”。</a:t>
                      </a:r>
                      <a:endParaRPr lang="en-US" altLang="en-US" sz="2000" dirty="0"/>
                    </a:p>
                    <a:p>
                      <a:pPr marL="826135" algn="l" rtl="0" eaLnBrk="0">
                        <a:lnSpc>
                          <a:spcPct val="89000"/>
                        </a:lnSpc>
                        <a:spcBef>
                          <a:spcPts val="1235"/>
                        </a:spcBef>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（五）</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将工会账户</a:t>
                      </a: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开</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单位行政账户，使工会经费开支失去控制。</a:t>
                      </a:r>
                      <a:endParaRPr lang="en-US" altLang="en-US" sz="2000" dirty="0"/>
                    </a:p>
                    <a:p>
                      <a:pPr marL="825500" algn="l" rtl="0" eaLnBrk="0">
                        <a:lnSpc>
                          <a:spcPts val="3505"/>
                        </a:lnSpc>
                      </a:pP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（六）</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截留、挪用工会</a:t>
                      </a:r>
                      <a:r>
                        <a:rPr sz="2000"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经费。</a:t>
                      </a:r>
                      <a:endParaRPr lang="en-US" altLang="en-US" sz="2000" dirty="0"/>
                    </a:p>
                    <a:p>
                      <a:pPr marL="825500" algn="l" rtl="0" eaLnBrk="0">
                        <a:lnSpc>
                          <a:spcPct val="89000"/>
                        </a:lnSpc>
                        <a:spcBef>
                          <a:spcPts val="1355"/>
                        </a:spcBef>
                      </a:pP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（七）</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用工会经费</a:t>
                      </a:r>
                      <a:r>
                        <a:rPr lang="zh-CN"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参加</a:t>
                      </a:r>
                      <a:r>
                        <a:rPr sz="20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非法集资活劢，</a:t>
                      </a: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为非法集资</a:t>
                      </a:r>
                      <a:r>
                        <a:rPr lang="zh-CN"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r>
                        <a:rPr sz="2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提供经济担保。</a:t>
                      </a:r>
                      <a:endParaRPr lang="en-US" altLang="en-US" sz="2000" dirty="0"/>
                    </a:p>
                    <a:p>
                      <a:pPr marL="825500" algn="l" rtl="0" eaLnBrk="0">
                        <a:lnSpc>
                          <a:spcPts val="3505"/>
                        </a:lnSpc>
                      </a:pPr>
                      <a:r>
                        <a:rPr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（八）</a:t>
                      </a:r>
                      <a:r>
                        <a:rPr lang="zh-CN" sz="2000" b="1" kern="0" spc="-120" dirty="0">
                          <a:solidFill>
                            <a:srgbClr val="C00000">
                              <a:alpha val="100000"/>
                            </a:srgbClr>
                          </a:solidFill>
                          <a:latin typeface="微软雅黑" panose="020B0503020204020204" charset="-122"/>
                          <a:ea typeface="微软雅黑" panose="020B0503020204020204" charset="-122"/>
                          <a:cs typeface="微软雅黑" panose="020B0503020204020204" charset="-122"/>
                          <a:sym typeface="+mn-ea"/>
                        </a:rPr>
                        <a:t>不准</a:t>
                      </a:r>
                      <a:r>
                        <a:rPr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用工会经费报销</a:t>
                      </a:r>
                      <a:r>
                        <a:rPr lang="zh-CN"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与</a:t>
                      </a:r>
                      <a:r>
                        <a:rPr sz="2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工</a:t>
                      </a: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会</a:t>
                      </a:r>
                      <a:r>
                        <a:rPr lang="zh-CN"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活动</a:t>
                      </a:r>
                      <a:r>
                        <a:rPr sz="2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无关的费用。</a:t>
                      </a:r>
                      <a:endParaRPr lang="en-US" altLang="en-US" sz="2000" dirty="0"/>
                    </a:p>
                  </a:txBody>
                  <a:tcPr marL="0" marR="0" marT="0" marB="0" vert="horz">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r>
            </a:tbl>
          </a:graphicData>
        </a:graphic>
      </p:graphicFrame>
      <p:sp>
        <p:nvSpPr>
          <p:cNvPr id="504" name="textbox 504"/>
          <p:cNvSpPr/>
          <p:nvPr/>
        </p:nvSpPr>
        <p:spPr>
          <a:xfrm>
            <a:off x="482536" y="32105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五、基层工会经费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506"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sp>
        <p:nvSpPr>
          <p:cNvPr id="508" name="path"/>
          <p:cNvSpPr/>
          <p:nvPr/>
        </p:nvSpPr>
        <p:spPr>
          <a:xfrm>
            <a:off x="4269104" y="1190244"/>
            <a:ext cx="3550412" cy="145796"/>
          </a:xfrm>
          <a:custGeom>
            <a:avLst/>
            <a:gdLst/>
            <a:ahLst/>
            <a:cxnLst/>
            <a:rect l="0" t="0" r="0" b="0"/>
            <a:pathLst>
              <a:path w="5591" h="229">
                <a:moveTo>
                  <a:pt x="30" y="199"/>
                </a:moveTo>
                <a:cubicBezTo>
                  <a:pt x="30" y="106"/>
                  <a:pt x="105" y="30"/>
                  <a:pt x="199" y="30"/>
                </a:cubicBezTo>
                <a:lnTo>
                  <a:pt x="5391" y="30"/>
                </a:lnTo>
                <a:cubicBezTo>
                  <a:pt x="5485" y="30"/>
                  <a:pt x="5561" y="106"/>
                  <a:pt x="5561" y="199"/>
                </a:cubicBezTo>
              </a:path>
            </a:pathLst>
          </a:custGeom>
          <a:noFill/>
          <a:ln w="38100" cap="flat">
            <a:solidFill>
              <a:srgbClr val="C00000">
                <a:alpha val="100000"/>
              </a:srgbClr>
            </a:solidFill>
            <a:prstDash val="solid"/>
            <a:miter lim="1000000"/>
          </a:ln>
        </p:spPr>
        <p:txBody>
          <a:bodyPr rtlCol="0"/>
          <a:lstStyle/>
          <a:p>
            <a:pPr algn="ctr"/>
            <a:endParaRPr lang="zh-CN" altLang="en-US"/>
          </a:p>
        </p:txBody>
      </p:sp>
      <p:pic>
        <p:nvPicPr>
          <p:cNvPr id="510" name="picture 510"/>
          <p:cNvPicPr>
            <a:picLocks noChangeAspect="1"/>
          </p:cNvPicPr>
          <p:nvPr/>
        </p:nvPicPr>
        <p:blipFill>
          <a:blip r:embed="rId2"/>
          <a:stretch>
            <a:fillRect/>
          </a:stretch>
        </p:blipFill>
        <p:spPr>
          <a:xfrm rot="21600000">
            <a:off x="11189461" y="315252"/>
            <a:ext cx="656750" cy="6577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picture 512"/>
          <p:cNvPicPr>
            <a:picLocks noChangeAspect="1"/>
          </p:cNvPicPr>
          <p:nvPr/>
        </p:nvPicPr>
        <p:blipFill>
          <a:blip r:embed="rId1"/>
          <a:stretch>
            <a:fillRect/>
          </a:stretch>
        </p:blipFill>
        <p:spPr>
          <a:xfrm rot="21600000">
            <a:off x="4246879" y="1602740"/>
            <a:ext cx="4095750" cy="4095750"/>
          </a:xfrm>
          <a:prstGeom prst="rect">
            <a:avLst/>
          </a:prstGeom>
        </p:spPr>
      </p:pic>
      <p:sp>
        <p:nvSpPr>
          <p:cNvPr id="514" name="textbox 514"/>
          <p:cNvSpPr/>
          <p:nvPr/>
        </p:nvSpPr>
        <p:spPr>
          <a:xfrm>
            <a:off x="482536" y="321055"/>
            <a:ext cx="6656705" cy="690880"/>
          </a:xfrm>
          <a:prstGeom prst="rect">
            <a:avLst/>
          </a:prstGeom>
        </p:spPr>
        <p:txBody>
          <a:bodyPr vert="horz" wrap="square" lIns="0" tIns="0" rIns="0" bIns="0"/>
          <a:lstStyle/>
          <a:p>
            <a:pPr algn="l" rtl="0" eaLnBrk="0">
              <a:lnSpc>
                <a:spcPct val="106000"/>
              </a:lnSpc>
            </a:pPr>
            <a:endParaRPr lang="en-US" altLang="en-US" sz="900" dirty="0"/>
          </a:p>
          <a:p>
            <a:pPr marL="413385" algn="l" rtl="0" eaLnBrk="0">
              <a:lnSpc>
                <a:spcPct val="97000"/>
              </a:lnSpc>
              <a:spcBef>
                <a:spcPts val="0"/>
              </a:spcBef>
              <a:tabLst>
                <a:tab pos="706755" algn="l"/>
              </a:tabLst>
            </a:pPr>
            <a:r>
              <a:rPr sz="36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36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六、武院教工之家微信公众号</a:t>
            </a:r>
            <a:endParaRPr lang="en-US" altLang="en-US" sz="3600" dirty="0"/>
          </a:p>
        </p:txBody>
      </p:sp>
      <p:sp>
        <p:nvSpPr>
          <p:cNvPr id="516"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518" name="picture 518"/>
          <p:cNvPicPr>
            <a:picLocks noChangeAspect="1"/>
          </p:cNvPicPr>
          <p:nvPr/>
        </p:nvPicPr>
        <p:blipFill>
          <a:blip r:embed="rId2"/>
          <a:stretch>
            <a:fillRect/>
          </a:stretch>
        </p:blipFill>
        <p:spPr>
          <a:xfrm rot="21600000">
            <a:off x="11189461" y="315252"/>
            <a:ext cx="656750" cy="6577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picture 520"/>
          <p:cNvPicPr>
            <a:picLocks noChangeAspect="1"/>
          </p:cNvPicPr>
          <p:nvPr/>
        </p:nvPicPr>
        <p:blipFill>
          <a:blip r:embed="rId1"/>
          <a:stretch>
            <a:fillRect/>
          </a:stretch>
        </p:blipFill>
        <p:spPr>
          <a:xfrm rot="21600000">
            <a:off x="0" y="0"/>
            <a:ext cx="12192000" cy="6857997"/>
          </a:xfrm>
          <a:prstGeom prst="rect">
            <a:avLst/>
          </a:prstGeom>
        </p:spPr>
      </p:pic>
      <p:sp>
        <p:nvSpPr>
          <p:cNvPr id="522" name="textbox 522"/>
          <p:cNvSpPr/>
          <p:nvPr/>
        </p:nvSpPr>
        <p:spPr>
          <a:xfrm>
            <a:off x="4104321" y="1911867"/>
            <a:ext cx="4045584" cy="975994"/>
          </a:xfrm>
          <a:prstGeom prst="rect">
            <a:avLst/>
          </a:prstGeom>
        </p:spPr>
        <p:txBody>
          <a:bodyPr vert="horz" wrap="square" lIns="0" tIns="0" rIns="0" bIns="0"/>
          <a:lstStyle/>
          <a:p>
            <a:pPr algn="l" rtl="0" eaLnBrk="0">
              <a:lnSpc>
                <a:spcPct val="110000"/>
              </a:lnSpc>
            </a:pPr>
            <a:endParaRPr lang="en-US" altLang="en-US" sz="100" dirty="0"/>
          </a:p>
          <a:p>
            <a:pPr marL="12700" algn="l" rtl="0" eaLnBrk="0">
              <a:lnSpc>
                <a:spcPct val="97000"/>
              </a:lnSpc>
              <a:spcBef>
                <a:spcPts val="0"/>
              </a:spcBef>
            </a:pPr>
            <a:r>
              <a:rPr sz="6400" kern="0" spc="-550" dirty="0">
                <a:solidFill>
                  <a:srgbClr val="C00000">
                    <a:alpha val="100000"/>
                  </a:srgbClr>
                </a:solidFill>
                <a:latin typeface="新宋体" panose="02010609030101010101" charset="-122"/>
                <a:ea typeface="新宋体" panose="02010609030101010101" charset="-122"/>
                <a:cs typeface="新宋体" panose="02010609030101010101" charset="-122"/>
              </a:rPr>
              <a:t>感谢观看！</a:t>
            </a:r>
            <a:endParaRPr lang="en-US" altLang="en-US" sz="6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table 250"/>
          <p:cNvGraphicFramePr>
            <a:graphicFrameLocks noGrp="1"/>
          </p:cNvGraphicFramePr>
          <p:nvPr>
            <p:custDataLst>
              <p:tags r:id="rId1"/>
            </p:custDataLst>
          </p:nvPr>
        </p:nvGraphicFramePr>
        <p:xfrm>
          <a:off x="895985" y="2784475"/>
          <a:ext cx="8687435" cy="2797175"/>
        </p:xfrm>
        <a:graphic>
          <a:graphicData uri="http://schemas.openxmlformats.org/drawingml/2006/table">
            <a:tbl>
              <a:tblPr/>
              <a:tblGrid>
                <a:gridCol w="8687435"/>
              </a:tblGrid>
              <a:tr h="2011680">
                <a:tc>
                  <a:txBody>
                    <a:bodyPr/>
                    <a:lstStyle/>
                    <a:p>
                      <a:pPr algn="l" rtl="0" eaLnBrk="0">
                        <a:lnSpc>
                          <a:spcPct val="119000"/>
                        </a:lnSpc>
                      </a:pPr>
                      <a:endParaRPr lang="en-US" altLang="en-US" sz="300" dirty="0"/>
                    </a:p>
                    <a:p>
                      <a:pPr marL="178435" algn="l" rtl="0" eaLnBrk="0" fontAlgn="auto">
                        <a:lnSpc>
                          <a:spcPct val="150000"/>
                        </a:lnSpc>
                        <a:spcBef>
                          <a:spcPts val="0"/>
                        </a:spcBef>
                        <a:buClrTx/>
                        <a:buSzTx/>
                        <a:buFontTx/>
                      </a:pPr>
                      <a:r>
                        <a:rPr lang="zh-CN" altLang="en-US" sz="2400" b="1" dirty="0">
                          <a:latin typeface="宋体" panose="02010600030101010101" pitchFamily="2" charset="-122"/>
                          <a:ea typeface="宋体" panose="02010600030101010101" pitchFamily="2" charset="-122"/>
                          <a:cs typeface="宋体" panose="02010600030101010101" pitchFamily="2" charset="-122"/>
                        </a:rPr>
                        <a:t>如何</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界定</a:t>
                      </a:r>
                      <a:r>
                        <a:rPr lang="zh-CN" altLang="en-US" sz="2400" b="1" dirty="0">
                          <a:latin typeface="宋体" panose="02010600030101010101" pitchFamily="2" charset="-122"/>
                          <a:ea typeface="宋体" panose="02010600030101010101" pitchFamily="2" charset="-122"/>
                          <a:cs typeface="宋体" panose="02010600030101010101" pitchFamily="2" charset="-122"/>
                        </a:rPr>
                        <a:t>何时加入武夷学院工会会员？</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r>
                        <a:rPr lang="en-US" altLang="zh-CN" sz="2400" b="1" dirty="0">
                          <a:latin typeface="宋体" panose="02010600030101010101" pitchFamily="2" charset="-122"/>
                          <a:ea typeface="宋体" panose="02010600030101010101" pitchFamily="2" charset="-122"/>
                          <a:cs typeface="宋体" panose="02010600030101010101" pitchFamily="2" charset="-122"/>
                        </a:rPr>
                        <a:t>1.</a:t>
                      </a:r>
                      <a:r>
                        <a:rPr lang="zh-CN" altLang="en-US" sz="2400" b="1" dirty="0">
                          <a:latin typeface="宋体" panose="02010600030101010101" pitchFamily="2" charset="-122"/>
                          <a:ea typeface="宋体" panose="02010600030101010101" pitchFamily="2" charset="-122"/>
                          <a:cs typeface="宋体" panose="02010600030101010101" pitchFamily="2" charset="-122"/>
                        </a:rPr>
                        <a:t>将新进教职工的姓名</a:t>
                      </a:r>
                      <a:r>
                        <a:rPr lang="en-US" altLang="zh-CN"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rPr>
                        <a:t>电话发送给路丹，导入系统。</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r>
                        <a:rPr lang="en-US" altLang="zh-CN" sz="2400" b="1" dirty="0">
                          <a:latin typeface="宋体" panose="02010600030101010101" pitchFamily="2" charset="-122"/>
                          <a:ea typeface="宋体" panose="02010600030101010101" pitchFamily="2" charset="-122"/>
                          <a:cs typeface="宋体" panose="02010600030101010101" pitchFamily="2" charset="-122"/>
                        </a:rPr>
                        <a:t>2.</a:t>
                      </a:r>
                      <a:r>
                        <a:rPr lang="zh-CN" altLang="en-US" sz="2400" b="1" dirty="0">
                          <a:latin typeface="宋体" panose="02010600030101010101" pitchFamily="2" charset="-122"/>
                          <a:ea typeface="宋体" panose="02010600030101010101" pitchFamily="2" charset="-122"/>
                          <a:cs typeface="宋体" panose="02010600030101010101" pitchFamily="2" charset="-122"/>
                        </a:rPr>
                        <a:t>帮助新进教职工绑定智慧工会平台。</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r>
                        <a:rPr lang="en-US" altLang="zh-CN" sz="2400" b="1" dirty="0">
                          <a:latin typeface="宋体" panose="02010600030101010101" pitchFamily="2" charset="-122"/>
                          <a:ea typeface="宋体" panose="02010600030101010101" pitchFamily="2" charset="-122"/>
                          <a:cs typeface="宋体" panose="02010600030101010101" pitchFamily="2" charset="-122"/>
                        </a:rPr>
                        <a:t>3.</a:t>
                      </a:r>
                      <a:r>
                        <a:rPr lang="zh-CN" altLang="en-US" sz="2400" b="1" dirty="0">
                          <a:latin typeface="宋体" panose="02010600030101010101" pitchFamily="2" charset="-122"/>
                          <a:ea typeface="宋体" panose="02010600030101010101" pitchFamily="2" charset="-122"/>
                          <a:cs typeface="宋体" panose="02010600030101010101" pitchFamily="2" charset="-122"/>
                        </a:rPr>
                        <a:t>武夷学院工会官网下载中心</a:t>
                      </a:r>
                      <a:r>
                        <a:rPr lang="en-US" altLang="zh-CN"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rPr>
                        <a:t>工会会员登记表（双面打印）。</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buClrTx/>
              <a:buSzTx/>
              <a:buFontTx/>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工会基层干部工作培训</a:t>
            </a:r>
            <a:endPar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graphicFrame>
        <p:nvGraphicFramePr>
          <p:cNvPr id="256" name="table 256"/>
          <p:cNvGraphicFramePr>
            <a:graphicFrameLocks noGrp="1"/>
          </p:cNvGraphicFramePr>
          <p:nvPr>
            <p:custDataLst>
              <p:tags r:id="rId2"/>
            </p:custDataLst>
          </p:nvPr>
        </p:nvGraphicFramePr>
        <p:xfrm>
          <a:off x="1783080" y="1449705"/>
          <a:ext cx="7252335" cy="833755"/>
        </p:xfrm>
        <a:graphic>
          <a:graphicData uri="http://schemas.openxmlformats.org/drawingml/2006/table">
            <a:tbl>
              <a:tblPr>
                <a:solidFill>
                  <a:srgbClr val="BDD7EE"/>
                </a:solidFill>
              </a:tblPr>
              <a:tblGrid>
                <a:gridCol w="7252335"/>
              </a:tblGrid>
              <a:tr h="833755">
                <a:tc>
                  <a:txBody>
                    <a:bodyPr/>
                    <a:lstStyle/>
                    <a:p>
                      <a:pPr algn="l" rtl="0" eaLnBrk="0">
                        <a:lnSpc>
                          <a:spcPct val="105000"/>
                        </a:lnSpc>
                      </a:pPr>
                      <a:endParaRPr lang="en-US" altLang="en-US" sz="800" dirty="0"/>
                    </a:p>
                    <a:p>
                      <a:pPr marL="935355" algn="l" rtl="0" eaLnBrk="0">
                        <a:lnSpc>
                          <a:spcPct val="100000"/>
                        </a:lnSpc>
                        <a:spcBef>
                          <a:spcPts val="5"/>
                        </a:spcBef>
                      </a:pPr>
                      <a:r>
                        <a:rPr lang="zh-CN"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如何加入武夷学院工会会员？</a:t>
                      </a:r>
                      <a:endParaRPr lang="zh-CN"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2" name="图片 1"/>
          <p:cNvPicPr>
            <a:picLocks noChangeAspect="1"/>
          </p:cNvPicPr>
          <p:nvPr/>
        </p:nvPicPr>
        <p:blipFill>
          <a:blip r:embed="rId3"/>
          <a:stretch>
            <a:fillRect/>
          </a:stretch>
        </p:blipFill>
        <p:spPr>
          <a:xfrm>
            <a:off x="10039350" y="447040"/>
            <a:ext cx="1657350" cy="60058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table 250"/>
          <p:cNvGraphicFramePr>
            <a:graphicFrameLocks noGrp="1"/>
          </p:cNvGraphicFramePr>
          <p:nvPr>
            <p:custDataLst>
              <p:tags r:id="rId1"/>
            </p:custDataLst>
          </p:nvPr>
        </p:nvGraphicFramePr>
        <p:xfrm>
          <a:off x="2805430" y="2784475"/>
          <a:ext cx="5657850" cy="2827655"/>
        </p:xfrm>
        <a:graphic>
          <a:graphicData uri="http://schemas.openxmlformats.org/drawingml/2006/table">
            <a:tbl>
              <a:tblPr/>
              <a:tblGrid>
                <a:gridCol w="5657850"/>
              </a:tblGrid>
              <a:tr h="2011680">
                <a:tc>
                  <a:txBody>
                    <a:bodyPr/>
                    <a:lstStyle/>
                    <a:p>
                      <a:pPr algn="l" rtl="0" eaLnBrk="0">
                        <a:lnSpc>
                          <a:spcPct val="119000"/>
                        </a:lnSpc>
                      </a:pPr>
                      <a:endParaRPr lang="en-US" altLang="en-US" sz="300" dirty="0"/>
                    </a:p>
                    <a:p>
                      <a:pPr marL="178435" indent="0" algn="l" rtl="0" eaLnBrk="0" fontAlgn="auto">
                        <a:lnSpc>
                          <a:spcPts val="2400"/>
                        </a:lnSpc>
                        <a:spcBef>
                          <a:spcPts val="0"/>
                        </a:spcBef>
                      </a:pPr>
                      <a:endParaRPr lang="en-US" altLang="zh-CN"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r>
                        <a:rPr lang="en-US" altLang="zh-CN" sz="3200" b="1" dirty="0">
                          <a:latin typeface="宋体" panose="02010600030101010101" pitchFamily="2" charset="-122"/>
                          <a:ea typeface="宋体" panose="02010600030101010101" pitchFamily="2" charset="-122"/>
                          <a:cs typeface="宋体" panose="02010600030101010101" pitchFamily="2" charset="-122"/>
                        </a:rPr>
                        <a:t>  </a:t>
                      </a:r>
                      <a:r>
                        <a:rPr lang="zh-CN" sz="3600" b="1" dirty="0">
                          <a:latin typeface="宋体" panose="02010600030101010101" pitchFamily="2" charset="-122"/>
                          <a:ea typeface="宋体" panose="02010600030101010101" pitchFamily="2" charset="-122"/>
                          <a:cs typeface="宋体" panose="02010600030101010101" pitchFamily="2" charset="-122"/>
                        </a:rPr>
                        <a:t>工会会员人数</a:t>
                      </a:r>
                      <a:r>
                        <a:rPr lang="en-US" altLang="zh-CN" sz="3600" b="1" dirty="0">
                          <a:latin typeface="宋体" panose="02010600030101010101" pitchFamily="2" charset="-122"/>
                          <a:ea typeface="宋体" panose="02010600030101010101" pitchFamily="2" charset="-122"/>
                          <a:cs typeface="宋体" panose="02010600030101010101" pitchFamily="2" charset="-122"/>
                        </a:rPr>
                        <a:t>*</a:t>
                      </a:r>
                      <a:r>
                        <a:rPr lang="en-US" altLang="zh-CN" sz="3600" b="1" dirty="0">
                          <a:solidFill>
                            <a:srgbClr val="FF0000"/>
                          </a:solidFill>
                          <a:latin typeface="宋体" panose="02010600030101010101" pitchFamily="2" charset="-122"/>
                          <a:ea typeface="宋体" panose="02010600030101010101" pitchFamily="2" charset="-122"/>
                          <a:cs typeface="宋体" panose="02010600030101010101" pitchFamily="2" charset="-122"/>
                        </a:rPr>
                        <a:t>200</a:t>
                      </a:r>
                      <a:r>
                        <a:rPr lang="zh-CN" altLang="en-US" sz="3600" b="1" dirty="0">
                          <a:latin typeface="宋体" panose="02010600030101010101" pitchFamily="2" charset="-122"/>
                          <a:ea typeface="宋体" panose="02010600030101010101" pitchFamily="2" charset="-122"/>
                          <a:cs typeface="宋体" panose="02010600030101010101" pitchFamily="2" charset="-122"/>
                        </a:rPr>
                        <a:t>元</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r>
                        <a:rPr lang="en-US" altLang="zh-CN" sz="3200" b="1" dirty="0">
                          <a:latin typeface="宋体" panose="02010600030101010101" pitchFamily="2" charset="-122"/>
                          <a:ea typeface="宋体" panose="02010600030101010101" pitchFamily="2" charset="-122"/>
                          <a:cs typeface="宋体" panose="02010600030101010101" pitchFamily="2" charset="-122"/>
                        </a:rPr>
                        <a:t> </a:t>
                      </a:r>
                      <a:r>
                        <a:rPr lang="zh-CN" altLang="en-US" sz="3200" b="1" dirty="0">
                          <a:latin typeface="宋体" panose="02010600030101010101" pitchFamily="2" charset="-122"/>
                          <a:ea typeface="宋体" panose="02010600030101010101" pitchFamily="2" charset="-122"/>
                          <a:cs typeface="宋体" panose="02010600030101010101" pitchFamily="2" charset="-122"/>
                        </a:rPr>
                        <a:t>不包含三八女教工</a:t>
                      </a:r>
                      <a:r>
                        <a:rPr lang="en-US" altLang="zh-CN" sz="3200" b="1" dirty="0">
                          <a:latin typeface="宋体" panose="02010600030101010101" pitchFamily="2" charset="-122"/>
                          <a:ea typeface="宋体" panose="02010600030101010101" pitchFamily="2" charset="-122"/>
                          <a:cs typeface="宋体" panose="02010600030101010101" pitchFamily="2" charset="-122"/>
                        </a:rPr>
                        <a:t>100</a:t>
                      </a:r>
                      <a:r>
                        <a:rPr lang="zh-CN" altLang="en-US" sz="3200" b="1" dirty="0">
                          <a:latin typeface="宋体" panose="02010600030101010101" pitchFamily="2" charset="-122"/>
                          <a:ea typeface="宋体" panose="02010600030101010101" pitchFamily="2" charset="-122"/>
                          <a:cs typeface="宋体" panose="02010600030101010101" pitchFamily="2" charset="-122"/>
                        </a:rPr>
                        <a:t>元</a:t>
                      </a:r>
                      <a:r>
                        <a:rPr lang="en-US" altLang="zh-CN" sz="3200" b="1" dirty="0">
                          <a:latin typeface="宋体" panose="02010600030101010101" pitchFamily="2" charset="-122"/>
                          <a:ea typeface="宋体" panose="02010600030101010101" pitchFamily="2" charset="-122"/>
                          <a:cs typeface="宋体" panose="02010600030101010101" pitchFamily="2" charset="-122"/>
                        </a:rPr>
                        <a:t>/</a:t>
                      </a:r>
                      <a:r>
                        <a:rPr lang="zh-CN" altLang="en-US" sz="3200" b="1" dirty="0">
                          <a:latin typeface="宋体" panose="02010600030101010101" pitchFamily="2" charset="-122"/>
                          <a:ea typeface="宋体" panose="02010600030101010101" pitchFamily="2" charset="-122"/>
                          <a:cs typeface="宋体" panose="02010600030101010101" pitchFamily="2" charset="-122"/>
                        </a:rPr>
                        <a:t>人</a:t>
                      </a:r>
                      <a:endParaRPr lang="zh-CN" altLang="en-US" sz="32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buClrTx/>
              <a:buSzTx/>
              <a:buFontTx/>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工会基层干部工作培训</a:t>
            </a:r>
            <a:endPar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graphicFrame>
        <p:nvGraphicFramePr>
          <p:cNvPr id="256" name="table 256"/>
          <p:cNvGraphicFramePr>
            <a:graphicFrameLocks noGrp="1"/>
          </p:cNvGraphicFramePr>
          <p:nvPr>
            <p:custDataLst>
              <p:tags r:id="rId2"/>
            </p:custDataLst>
          </p:nvPr>
        </p:nvGraphicFramePr>
        <p:xfrm>
          <a:off x="1783080" y="1449705"/>
          <a:ext cx="7252335" cy="833755"/>
        </p:xfrm>
        <a:graphic>
          <a:graphicData uri="http://schemas.openxmlformats.org/drawingml/2006/table">
            <a:tbl>
              <a:tblPr>
                <a:solidFill>
                  <a:srgbClr val="BDD7EE"/>
                </a:solidFill>
              </a:tblPr>
              <a:tblGrid>
                <a:gridCol w="7252335"/>
              </a:tblGrid>
              <a:tr h="833755">
                <a:tc>
                  <a:txBody>
                    <a:bodyPr/>
                    <a:lstStyle/>
                    <a:p>
                      <a:pPr algn="l" rtl="0" eaLnBrk="0">
                        <a:lnSpc>
                          <a:spcPct val="105000"/>
                        </a:lnSpc>
                      </a:pPr>
                      <a:endParaRPr lang="en-US" altLang="en-US" sz="800" dirty="0"/>
                    </a:p>
                    <a:p>
                      <a:pPr marL="935355" algn="l" rtl="0" eaLnBrk="0">
                        <a:lnSpc>
                          <a:spcPct val="100000"/>
                        </a:lnSpc>
                        <a:spcBef>
                          <a:spcPts val="5"/>
                        </a:spcBef>
                      </a:pPr>
                      <a:r>
                        <a:rPr lang="zh-CN"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分工会的工会活动经费多少？</a:t>
                      </a:r>
                      <a:endParaRPr lang="zh-CN"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3" name="图片 2"/>
          <p:cNvPicPr>
            <a:picLocks noChangeAspect="1"/>
          </p:cNvPicPr>
          <p:nvPr/>
        </p:nvPicPr>
        <p:blipFill>
          <a:blip r:embed="rId3"/>
          <a:stretch>
            <a:fillRect/>
          </a:stretch>
        </p:blipFill>
        <p:spPr>
          <a:xfrm>
            <a:off x="9724390" y="3888105"/>
            <a:ext cx="2467610" cy="29698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table 250"/>
          <p:cNvGraphicFramePr>
            <a:graphicFrameLocks noGrp="1"/>
          </p:cNvGraphicFramePr>
          <p:nvPr>
            <p:custDataLst>
              <p:tags r:id="rId1"/>
            </p:custDataLst>
          </p:nvPr>
        </p:nvGraphicFramePr>
        <p:xfrm>
          <a:off x="1915795" y="2665095"/>
          <a:ext cx="8778240" cy="2644775"/>
        </p:xfrm>
        <a:graphic>
          <a:graphicData uri="http://schemas.openxmlformats.org/drawingml/2006/table">
            <a:tbl>
              <a:tblPr/>
              <a:tblGrid>
                <a:gridCol w="8778240"/>
              </a:tblGrid>
              <a:tr h="2644775">
                <a:tc>
                  <a:txBody>
                    <a:bodyPr/>
                    <a:lstStyle/>
                    <a:p>
                      <a:pPr algn="l" rtl="0" eaLnBrk="0">
                        <a:lnSpc>
                          <a:spcPct val="119000"/>
                        </a:lnSpc>
                      </a:pPr>
                      <a:endParaRPr lang="en-US" altLang="en-US" sz="300" dirty="0"/>
                    </a:p>
                    <a:p>
                      <a:pPr marL="178435" indent="0" algn="l" rtl="0" eaLnBrk="0" fontAlgn="auto">
                        <a:lnSpc>
                          <a:spcPct val="1500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1.2024-2026</a:t>
                      </a:r>
                      <a:r>
                        <a:rPr lang="zh-CN" altLang="en-US" sz="2000" b="1" dirty="0">
                          <a:latin typeface="宋体" panose="02010600030101010101" pitchFamily="2" charset="-122"/>
                          <a:ea typeface="宋体" panose="02010600030101010101" pitchFamily="2" charset="-122"/>
                          <a:cs typeface="宋体" panose="02010600030101010101" pitchFamily="2" charset="-122"/>
                        </a:rPr>
                        <a:t>年度的工会会员法定节日慰问品中标单位分别为</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双好</a:t>
                      </a:r>
                      <a:r>
                        <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华榕超市和星世纪超市</a:t>
                      </a:r>
                      <a:r>
                        <a:rPr lang="zh-CN" altLang="en-US" sz="2000" b="1" dirty="0">
                          <a:latin typeface="宋体" panose="02010600030101010101" pitchFamily="2" charset="-122"/>
                          <a:ea typeface="宋体" panose="02010600030101010101" pitchFamily="2" charset="-122"/>
                          <a:cs typeface="宋体" panose="02010600030101010101" pitchFamily="2" charset="-122"/>
                        </a:rPr>
                        <a:t>，现在我们做的是</a:t>
                      </a:r>
                      <a:r>
                        <a:rPr lang="en-US" altLang="zh-CN" sz="2000" b="1" dirty="0">
                          <a:latin typeface="宋体" panose="02010600030101010101" pitchFamily="2" charset="-122"/>
                          <a:ea typeface="宋体" panose="02010600030101010101" pitchFamily="2" charset="-122"/>
                          <a:cs typeface="宋体" panose="02010600030101010101" pitchFamily="2" charset="-122"/>
                        </a:rPr>
                        <a:t>2026</a:t>
                      </a:r>
                      <a:r>
                        <a:rPr lang="zh-CN" altLang="en-US" sz="2000" b="1" dirty="0">
                          <a:latin typeface="宋体" panose="02010600030101010101" pitchFamily="2" charset="-122"/>
                          <a:ea typeface="宋体" panose="02010600030101010101" pitchFamily="2" charset="-122"/>
                          <a:cs typeface="宋体" panose="02010600030101010101" pitchFamily="2" charset="-122"/>
                        </a:rPr>
                        <a:t>年上半年的法定节日慰问品，即</a:t>
                      </a:r>
                      <a:r>
                        <a:rPr lang="en-US" altLang="zh-CN" sz="2000" b="1" dirty="0">
                          <a:latin typeface="宋体" panose="02010600030101010101" pitchFamily="2" charset="-122"/>
                          <a:ea typeface="宋体" panose="02010600030101010101" pitchFamily="2" charset="-122"/>
                          <a:cs typeface="宋体" panose="02010600030101010101" pitchFamily="2" charset="-122"/>
                        </a:rPr>
                        <a:t>900</a:t>
                      </a:r>
                      <a:r>
                        <a:rPr lang="zh-CN" altLang="en-US" sz="2000" b="1" dirty="0">
                          <a:latin typeface="宋体" panose="02010600030101010101" pitchFamily="2" charset="-122"/>
                          <a:ea typeface="宋体" panose="02010600030101010101" pitchFamily="2" charset="-122"/>
                          <a:cs typeface="宋体" panose="02010600030101010101" pitchFamily="2" charset="-122"/>
                        </a:rPr>
                        <a:t>元</a:t>
                      </a:r>
                      <a:r>
                        <a:rPr lang="en-US" altLang="zh-CN" sz="2000" b="1" dirty="0">
                          <a:latin typeface="宋体" panose="02010600030101010101" pitchFamily="2" charset="-122"/>
                          <a:ea typeface="宋体" panose="02010600030101010101" pitchFamily="2" charset="-122"/>
                          <a:cs typeface="宋体" panose="02010600030101010101" pitchFamily="2" charset="-122"/>
                        </a:rPr>
                        <a:t>/</a:t>
                      </a:r>
                      <a:r>
                        <a:rPr lang="zh-CN" altLang="en-US" sz="2000" b="1" dirty="0">
                          <a:latin typeface="宋体" panose="02010600030101010101" pitchFamily="2" charset="-122"/>
                          <a:ea typeface="宋体" panose="02010600030101010101" pitchFamily="2" charset="-122"/>
                          <a:cs typeface="宋体" panose="02010600030101010101" pitchFamily="2" charset="-122"/>
                        </a:rPr>
                        <a:t>人</a:t>
                      </a:r>
                      <a:r>
                        <a:rPr lang="en-US" altLang="zh-CN" sz="2000" b="1" dirty="0">
                          <a:latin typeface="宋体" panose="02010600030101010101" pitchFamily="2" charset="-122"/>
                          <a:ea typeface="宋体" panose="02010600030101010101" pitchFamily="2" charset="-122"/>
                          <a:cs typeface="宋体" panose="02010600030101010101" pitchFamily="2" charset="-122"/>
                        </a:rPr>
                        <a:t>/</a:t>
                      </a:r>
                      <a:r>
                        <a:rPr lang="zh-CN" altLang="en-US" sz="2000" b="1" dirty="0">
                          <a:latin typeface="宋体" panose="02010600030101010101" pitchFamily="2" charset="-122"/>
                          <a:ea typeface="宋体" panose="02010600030101010101" pitchFamily="2" charset="-122"/>
                          <a:cs typeface="宋体" panose="02010600030101010101" pitchFamily="2" charset="-122"/>
                        </a:rPr>
                        <a:t>半年。根据合同内容，双好</a:t>
                      </a:r>
                      <a:r>
                        <a:rPr lang="en-US" altLang="zh-CN" sz="2000" b="1" dirty="0">
                          <a:latin typeface="宋体" panose="02010600030101010101" pitchFamily="2" charset="-122"/>
                          <a:ea typeface="宋体" panose="02010600030101010101" pitchFamily="2" charset="-122"/>
                          <a:cs typeface="宋体" panose="02010600030101010101" pitchFamily="2" charset="-122"/>
                        </a:rPr>
                        <a:t>/</a:t>
                      </a:r>
                      <a:r>
                        <a:rPr lang="zh-CN" altLang="en-US" sz="2000" b="1" dirty="0">
                          <a:latin typeface="宋体" panose="02010600030101010101" pitchFamily="2" charset="-122"/>
                          <a:ea typeface="宋体" panose="02010600030101010101" pitchFamily="2" charset="-122"/>
                          <a:cs typeface="宋体" panose="02010600030101010101" pitchFamily="2" charset="-122"/>
                        </a:rPr>
                        <a:t>华榕超市优惠率</a:t>
                      </a:r>
                      <a:r>
                        <a:rPr lang="en-US" altLang="zh-CN" sz="2000" b="1" dirty="0">
                          <a:latin typeface="宋体" panose="02010600030101010101" pitchFamily="2" charset="-122"/>
                          <a:ea typeface="宋体" panose="02010600030101010101" pitchFamily="2" charset="-122"/>
                          <a:cs typeface="宋体" panose="02010600030101010101" pitchFamily="2" charset="-122"/>
                        </a:rPr>
                        <a:t>8%</a:t>
                      </a:r>
                      <a:r>
                        <a:rPr lang="zh-CN" altLang="en-US" sz="2000" b="1" dirty="0">
                          <a:latin typeface="宋体" panose="02010600030101010101" pitchFamily="2" charset="-122"/>
                          <a:ea typeface="宋体" panose="02010600030101010101" pitchFamily="2" charset="-122"/>
                          <a:cs typeface="宋体" panose="02010600030101010101" pitchFamily="2" charset="-122"/>
                        </a:rPr>
                        <a:t>即</a:t>
                      </a:r>
                      <a:r>
                        <a:rPr lang="en-US" altLang="zh-CN" sz="2000" b="1" dirty="0">
                          <a:latin typeface="宋体" panose="02010600030101010101" pitchFamily="2" charset="-122"/>
                          <a:ea typeface="宋体" panose="02010600030101010101" pitchFamily="2" charset="-122"/>
                          <a:cs typeface="宋体" panose="02010600030101010101" pitchFamily="2" charset="-122"/>
                        </a:rPr>
                        <a:t>972</a:t>
                      </a:r>
                      <a:r>
                        <a:rPr lang="zh-CN" altLang="en-US" sz="2000" b="1" dirty="0">
                          <a:latin typeface="宋体" panose="02010600030101010101" pitchFamily="2" charset="-122"/>
                          <a:ea typeface="宋体" panose="02010600030101010101" pitchFamily="2" charset="-122"/>
                          <a:cs typeface="宋体" panose="02010600030101010101" pitchFamily="2" charset="-122"/>
                        </a:rPr>
                        <a:t>元；星世纪超市优惠率</a:t>
                      </a:r>
                      <a:r>
                        <a:rPr lang="en-US" altLang="zh-CN" sz="2000" b="1" dirty="0">
                          <a:latin typeface="宋体" panose="02010600030101010101" pitchFamily="2" charset="-122"/>
                          <a:ea typeface="宋体" panose="02010600030101010101" pitchFamily="2" charset="-122"/>
                          <a:cs typeface="宋体" panose="02010600030101010101" pitchFamily="2" charset="-122"/>
                        </a:rPr>
                        <a:t>11.2%</a:t>
                      </a:r>
                      <a:r>
                        <a:rPr lang="zh-CN" altLang="en-US" sz="2000" b="1" dirty="0">
                          <a:latin typeface="宋体" panose="02010600030101010101" pitchFamily="2" charset="-122"/>
                          <a:ea typeface="宋体" panose="02010600030101010101" pitchFamily="2" charset="-122"/>
                          <a:cs typeface="宋体" panose="02010600030101010101" pitchFamily="2" charset="-122"/>
                        </a:rPr>
                        <a:t>即</a:t>
                      </a:r>
                      <a:r>
                        <a:rPr lang="en-US" altLang="zh-CN" sz="2000" b="1" dirty="0">
                          <a:latin typeface="宋体" panose="02010600030101010101" pitchFamily="2" charset="-122"/>
                          <a:ea typeface="宋体" panose="02010600030101010101" pitchFamily="2" charset="-122"/>
                          <a:cs typeface="宋体" panose="02010600030101010101" pitchFamily="2" charset="-122"/>
                        </a:rPr>
                        <a:t>1000.8</a:t>
                      </a:r>
                      <a:r>
                        <a:rPr lang="zh-CN" altLang="en-US" sz="2000" b="1" dirty="0">
                          <a:latin typeface="宋体" panose="02010600030101010101" pitchFamily="2" charset="-122"/>
                          <a:ea typeface="宋体" panose="02010600030101010101" pitchFamily="2" charset="-122"/>
                          <a:cs typeface="宋体" panose="02010600030101010101" pitchFamily="2" charset="-122"/>
                        </a:rPr>
                        <a:t>元。</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ct val="1500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2.2024-2026</a:t>
                      </a:r>
                      <a:r>
                        <a:rPr lang="zh-CN" altLang="en-US" sz="2000" b="1" dirty="0">
                          <a:latin typeface="宋体" panose="02010600030101010101" pitchFamily="2" charset="-122"/>
                          <a:ea typeface="宋体" panose="02010600030101010101" pitchFamily="2" charset="-122"/>
                          <a:cs typeface="宋体" panose="02010600030101010101" pitchFamily="2" charset="-122"/>
                        </a:rPr>
                        <a:t>年度的工会会员生日慰问品中标单位为武夷山市</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阿杜烘焙坊和武夷山市麦香村糕饼店</a:t>
                      </a:r>
                      <a:r>
                        <a:rPr lang="zh-CN" altLang="en-US" sz="2000" b="1" dirty="0">
                          <a:latin typeface="宋体" panose="02010600030101010101" pitchFamily="2" charset="-122"/>
                          <a:ea typeface="宋体" panose="02010600030101010101" pitchFamily="2" charset="-122"/>
                          <a:cs typeface="宋体" panose="02010600030101010101" pitchFamily="2" charset="-122"/>
                        </a:rPr>
                        <a:t>，</a:t>
                      </a:r>
                      <a:r>
                        <a:rPr lang="en-US" altLang="zh-CN" sz="2000" b="1" dirty="0">
                          <a:latin typeface="宋体" panose="02010600030101010101" pitchFamily="2" charset="-122"/>
                          <a:ea typeface="宋体" panose="02010600030101010101" pitchFamily="2" charset="-122"/>
                          <a:cs typeface="宋体" panose="02010600030101010101" pitchFamily="2" charset="-122"/>
                        </a:rPr>
                        <a:t>300</a:t>
                      </a:r>
                      <a:r>
                        <a:rPr lang="zh-CN" altLang="en-US" sz="2000" b="1" dirty="0">
                          <a:latin typeface="宋体" panose="02010600030101010101" pitchFamily="2" charset="-122"/>
                          <a:ea typeface="宋体" panose="02010600030101010101" pitchFamily="2" charset="-122"/>
                          <a:cs typeface="宋体" panose="02010600030101010101" pitchFamily="2" charset="-122"/>
                        </a:rPr>
                        <a:t>元</a:t>
                      </a:r>
                      <a:r>
                        <a:rPr lang="en-US" altLang="zh-CN" sz="2000" b="1" dirty="0">
                          <a:latin typeface="宋体" panose="02010600030101010101" pitchFamily="2" charset="-122"/>
                          <a:ea typeface="宋体" panose="02010600030101010101" pitchFamily="2" charset="-122"/>
                          <a:cs typeface="宋体" panose="02010600030101010101" pitchFamily="2" charset="-122"/>
                        </a:rPr>
                        <a:t>/</a:t>
                      </a:r>
                      <a:r>
                        <a:rPr lang="zh-CN" altLang="en-US" sz="2000" b="1" dirty="0">
                          <a:latin typeface="宋体" panose="02010600030101010101" pitchFamily="2" charset="-122"/>
                          <a:ea typeface="宋体" panose="02010600030101010101" pitchFamily="2" charset="-122"/>
                          <a:cs typeface="宋体" panose="02010600030101010101" pitchFamily="2" charset="-122"/>
                        </a:rPr>
                        <a:t>人</a:t>
                      </a:r>
                      <a:r>
                        <a:rPr lang="en-US" altLang="zh-CN" sz="2000" b="1" dirty="0">
                          <a:latin typeface="宋体" panose="02010600030101010101" pitchFamily="2" charset="-122"/>
                          <a:ea typeface="宋体" panose="02010600030101010101" pitchFamily="2" charset="-122"/>
                          <a:cs typeface="宋体" panose="02010600030101010101" pitchFamily="2" charset="-122"/>
                        </a:rPr>
                        <a:t>/</a:t>
                      </a:r>
                      <a:r>
                        <a:rPr lang="zh-CN" altLang="en-US" sz="2000" b="1" dirty="0">
                          <a:latin typeface="宋体" panose="02010600030101010101" pitchFamily="2" charset="-122"/>
                          <a:ea typeface="宋体" panose="02010600030101010101" pitchFamily="2" charset="-122"/>
                          <a:cs typeface="宋体" panose="02010600030101010101" pitchFamily="2" charset="-122"/>
                        </a:rPr>
                        <a:t>年。根据合同内容，武夷山市阿杜烘焙坊优惠率</a:t>
                      </a:r>
                      <a:r>
                        <a:rPr lang="en-US" altLang="zh-CN" sz="2000" b="1" dirty="0">
                          <a:latin typeface="宋体" panose="02010600030101010101" pitchFamily="2" charset="-122"/>
                          <a:ea typeface="宋体" panose="02010600030101010101" pitchFamily="2" charset="-122"/>
                          <a:cs typeface="宋体" panose="02010600030101010101" pitchFamily="2" charset="-122"/>
                        </a:rPr>
                        <a:t>42%</a:t>
                      </a:r>
                      <a:r>
                        <a:rPr lang="zh-CN" altLang="en-US" sz="2000" b="1" dirty="0">
                          <a:latin typeface="宋体" panose="02010600030101010101" pitchFamily="2" charset="-122"/>
                          <a:ea typeface="宋体" panose="02010600030101010101" pitchFamily="2" charset="-122"/>
                          <a:cs typeface="宋体" panose="02010600030101010101" pitchFamily="2" charset="-122"/>
                        </a:rPr>
                        <a:t>即</a:t>
                      </a:r>
                      <a:r>
                        <a:rPr lang="en-US" altLang="zh-CN" sz="2000" b="1" dirty="0">
                          <a:latin typeface="宋体" panose="02010600030101010101" pitchFamily="2" charset="-122"/>
                          <a:ea typeface="宋体" panose="02010600030101010101" pitchFamily="2" charset="-122"/>
                          <a:cs typeface="宋体" panose="02010600030101010101" pitchFamily="2" charset="-122"/>
                        </a:rPr>
                        <a:t>426</a:t>
                      </a:r>
                      <a:r>
                        <a:rPr lang="zh-CN" altLang="en-US" sz="2000" b="1" dirty="0">
                          <a:latin typeface="宋体" panose="02010600030101010101" pitchFamily="2" charset="-122"/>
                          <a:ea typeface="宋体" panose="02010600030101010101" pitchFamily="2" charset="-122"/>
                          <a:cs typeface="宋体" panose="02010600030101010101" pitchFamily="2" charset="-122"/>
                        </a:rPr>
                        <a:t>元，麦香村糕饼店优惠率</a:t>
                      </a:r>
                      <a:r>
                        <a:rPr lang="en-US" altLang="zh-CN" sz="2000" b="1" dirty="0">
                          <a:latin typeface="宋体" panose="02010600030101010101" pitchFamily="2" charset="-122"/>
                          <a:ea typeface="宋体" panose="02010600030101010101" pitchFamily="2" charset="-122"/>
                          <a:cs typeface="宋体" panose="02010600030101010101" pitchFamily="2" charset="-122"/>
                        </a:rPr>
                        <a:t>43%</a:t>
                      </a:r>
                      <a:r>
                        <a:rPr lang="zh-CN" altLang="en-US" sz="2000" b="1" dirty="0">
                          <a:latin typeface="宋体" panose="02010600030101010101" pitchFamily="2" charset="-122"/>
                          <a:ea typeface="宋体" panose="02010600030101010101" pitchFamily="2" charset="-122"/>
                          <a:cs typeface="宋体" panose="02010600030101010101" pitchFamily="2" charset="-122"/>
                        </a:rPr>
                        <a:t>即</a:t>
                      </a:r>
                      <a:r>
                        <a:rPr lang="en-US" altLang="zh-CN" sz="2000" b="1" dirty="0">
                          <a:latin typeface="宋体" panose="02010600030101010101" pitchFamily="2" charset="-122"/>
                          <a:ea typeface="宋体" panose="02010600030101010101" pitchFamily="2" charset="-122"/>
                          <a:cs typeface="宋体" panose="02010600030101010101" pitchFamily="2" charset="-122"/>
                        </a:rPr>
                        <a:t>429</a:t>
                      </a:r>
                      <a:r>
                        <a:rPr lang="zh-CN" altLang="en-US" sz="2000" b="1" dirty="0">
                          <a:latin typeface="宋体" panose="02010600030101010101" pitchFamily="2" charset="-122"/>
                          <a:ea typeface="宋体" panose="02010600030101010101" pitchFamily="2" charset="-122"/>
                          <a:cs typeface="宋体" panose="02010600030101010101" pitchFamily="2" charset="-122"/>
                        </a:rPr>
                        <a:t>元。</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buClrTx/>
              <a:buSzTx/>
              <a:buFontTx/>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工会基层干部工作培训</a:t>
            </a:r>
            <a:endPar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graphicFrame>
        <p:nvGraphicFramePr>
          <p:cNvPr id="256" name="table 256"/>
          <p:cNvGraphicFramePr>
            <a:graphicFrameLocks noGrp="1"/>
          </p:cNvGraphicFramePr>
          <p:nvPr>
            <p:custDataLst>
              <p:tags r:id="rId2"/>
            </p:custDataLst>
          </p:nvPr>
        </p:nvGraphicFramePr>
        <p:xfrm>
          <a:off x="2469515" y="1510665"/>
          <a:ext cx="7252335" cy="833755"/>
        </p:xfrm>
        <a:graphic>
          <a:graphicData uri="http://schemas.openxmlformats.org/drawingml/2006/table">
            <a:tbl>
              <a:tblPr>
                <a:solidFill>
                  <a:srgbClr val="BDD7EE"/>
                </a:solidFill>
              </a:tblPr>
              <a:tblGrid>
                <a:gridCol w="7252335"/>
              </a:tblGrid>
              <a:tr h="833755">
                <a:tc>
                  <a:txBody>
                    <a:bodyPr/>
                    <a:lstStyle/>
                    <a:p>
                      <a:pPr algn="l" rtl="0" eaLnBrk="0">
                        <a:lnSpc>
                          <a:spcPct val="105000"/>
                        </a:lnSpc>
                      </a:pPr>
                      <a:endParaRPr lang="en-US" altLang="en-US" sz="800" dirty="0"/>
                    </a:p>
                    <a:p>
                      <a:pPr marL="935355" algn="l" rtl="0" eaLnBrk="0">
                        <a:lnSpc>
                          <a:spcPct val="100000"/>
                        </a:lnSpc>
                        <a:spcBef>
                          <a:spcPts val="5"/>
                        </a:spcBef>
                      </a:pPr>
                      <a:r>
                        <a:rPr lang="zh-CN"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工会会员法定节日和生日慰问品</a:t>
                      </a:r>
                      <a:endParaRPr lang="zh-CN"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pic>
        <p:nvPicPr>
          <p:cNvPr id="258" name="picture 258"/>
          <p:cNvPicPr>
            <a:picLocks noChangeAspect="1"/>
          </p:cNvPicPr>
          <p:nvPr/>
        </p:nvPicPr>
        <p:blipFill>
          <a:blip r:embed="rId3"/>
          <a:stretch>
            <a:fillRect/>
          </a:stretch>
        </p:blipFill>
        <p:spPr>
          <a:xfrm rot="21600000">
            <a:off x="11189461" y="315252"/>
            <a:ext cx="656750" cy="657795"/>
          </a:xfrm>
          <a:prstGeom prst="rect">
            <a:avLst/>
          </a:prstGeom>
        </p:spPr>
      </p:pic>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table 250"/>
          <p:cNvGraphicFramePr>
            <a:graphicFrameLocks noGrp="1"/>
          </p:cNvGraphicFramePr>
          <p:nvPr>
            <p:custDataLst>
              <p:tags r:id="rId1"/>
            </p:custDataLst>
          </p:nvPr>
        </p:nvGraphicFramePr>
        <p:xfrm>
          <a:off x="1980565" y="2421890"/>
          <a:ext cx="8778240" cy="3620135"/>
        </p:xfrm>
        <a:graphic>
          <a:graphicData uri="http://schemas.openxmlformats.org/drawingml/2006/table">
            <a:tbl>
              <a:tblPr/>
              <a:tblGrid>
                <a:gridCol w="8778240"/>
              </a:tblGrid>
              <a:tr h="3337560">
                <a:tc>
                  <a:txBody>
                    <a:bodyPr/>
                    <a:lstStyle/>
                    <a:p>
                      <a:pPr algn="l" rtl="0" eaLnBrk="0">
                        <a:lnSpc>
                          <a:spcPct val="119000"/>
                        </a:lnSpc>
                      </a:pPr>
                      <a:endParaRPr lang="en-US" altLang="en-US" sz="300" dirty="0"/>
                    </a:p>
                    <a:p>
                      <a:pPr marL="178435" algn="ctr" rtl="0" eaLnBrk="0">
                        <a:lnSpc>
                          <a:spcPct val="98000"/>
                        </a:lnSpc>
                        <a:spcBef>
                          <a:spcPts val="0"/>
                        </a:spcBef>
                      </a:pPr>
                      <a:r>
                        <a:rPr lang="zh-CN"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文件《关于做好</a:t>
                      </a:r>
                      <a:r>
                        <a:rPr lang="en-US" altLang="zh-CN"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2024-2026</a:t>
                      </a:r>
                      <a:r>
                        <a:rPr lang="zh-CN" altLang="en-US"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年度工会会员法定节日和</a:t>
                      </a:r>
                      <a:endParaRPr lang="zh-CN" altLang="en-US"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endParaRPr>
                    </a:p>
                    <a:p>
                      <a:pPr marL="178435" algn="ctr" rtl="0" eaLnBrk="0">
                        <a:lnSpc>
                          <a:spcPct val="98000"/>
                        </a:lnSpc>
                        <a:spcBef>
                          <a:spcPts val="0"/>
                        </a:spcBef>
                      </a:pPr>
                      <a:r>
                        <a:rPr lang="zh-CN" altLang="en-US"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生日慰问品采购发放工作的通知》</a:t>
                      </a:r>
                      <a:endParaRPr lang="zh-CN" altLang="en-US"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endParaRPr>
                    </a:p>
                    <a:p>
                      <a:pPr marL="178435" algn="l" rtl="0" eaLnBrk="0">
                        <a:lnSpc>
                          <a:spcPct val="98000"/>
                        </a:lnSpc>
                        <a:spcBef>
                          <a:spcPts val="0"/>
                        </a:spcBef>
                      </a:pPr>
                      <a:endParaRPr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endParaRPr>
                    </a:p>
                    <a:p>
                      <a:pPr marL="178435" algn="l" rtl="0" eaLnBrk="0">
                        <a:lnSpc>
                          <a:spcPct val="98000"/>
                        </a:lnSpc>
                        <a:spcBef>
                          <a:spcPts val="0"/>
                        </a:spcBef>
                      </a:pPr>
                      <a:r>
                        <a:rPr sz="24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材料准备</a:t>
                      </a:r>
                      <a:r>
                        <a:rPr sz="18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rPr>
                        <a:t>：</a:t>
                      </a:r>
                      <a:endParaRPr sz="1800" b="1" kern="0" spc="-10" dirty="0">
                        <a:solidFill>
                          <a:srgbClr val="2E75B6">
                            <a:alpha val="100000"/>
                          </a:srgbClr>
                        </a:solidFill>
                        <a:latin typeface="微软雅黑" panose="020B0503020204020204" charset="-122"/>
                        <a:ea typeface="微软雅黑" panose="020B0503020204020204" charset="-122"/>
                        <a:cs typeface="微软雅黑" panose="020B0503020204020204" charset="-122"/>
                      </a:endParaRPr>
                    </a:p>
                    <a:p>
                      <a:pPr marL="178435" indent="0" algn="l" rtl="0" eaLnBrk="0" fontAlgn="auto">
                        <a:lnSpc>
                          <a:spcPts val="2400"/>
                        </a:lnSpc>
                        <a:spcBef>
                          <a:spcPts val="0"/>
                        </a:spcBef>
                      </a:pPr>
                      <a:r>
                        <a:rPr lang="en-US" altLang="en-US" sz="2000" b="1" dirty="0">
                          <a:latin typeface="宋体" panose="02010600030101010101" pitchFamily="2" charset="-122"/>
                          <a:ea typeface="宋体" panose="02010600030101010101" pitchFamily="2" charset="-122"/>
                          <a:cs typeface="宋体" panose="02010600030101010101" pitchFamily="2" charset="-122"/>
                        </a:rPr>
                        <a:t>1.</a:t>
                      </a:r>
                      <a:r>
                        <a:rPr lang="zh-CN" altLang="en-US" sz="2000" b="1" dirty="0">
                          <a:latin typeface="宋体" panose="02010600030101010101" pitchFamily="2" charset="-122"/>
                          <a:ea typeface="宋体" panose="02010600030101010101" pitchFamily="2" charset="-122"/>
                          <a:cs typeface="宋体" panose="02010600030101010101" pitchFamily="2" charset="-122"/>
                        </a:rPr>
                        <a:t>报销审批单</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ts val="24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2.</a:t>
                      </a:r>
                      <a:r>
                        <a:rPr lang="zh-CN" altLang="en-US" sz="2000" b="1" dirty="0">
                          <a:latin typeface="宋体" panose="02010600030101010101" pitchFamily="2" charset="-122"/>
                          <a:ea typeface="宋体" panose="02010600030101010101" pitchFamily="2" charset="-122"/>
                          <a:cs typeface="宋体" panose="02010600030101010101" pitchFamily="2" charset="-122"/>
                        </a:rPr>
                        <a:t>工会会员名单确认（</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需要到我这里确认</a:t>
                      </a:r>
                      <a:r>
                        <a:rPr lang="zh-CN" altLang="en-US" sz="2000" b="1" dirty="0">
                          <a:latin typeface="宋体" panose="02010600030101010101" pitchFamily="2" charset="-122"/>
                          <a:ea typeface="宋体" panose="02010600030101010101" pitchFamily="2" charset="-122"/>
                          <a:cs typeface="宋体" panose="02010600030101010101" pitchFamily="2" charset="-122"/>
                        </a:rPr>
                        <a:t>）</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ts val="24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3.</a:t>
                      </a:r>
                      <a:r>
                        <a:rPr lang="zh-CN" altLang="en-US" sz="2000" b="1" dirty="0">
                          <a:latin typeface="宋体" panose="02010600030101010101" pitchFamily="2" charset="-122"/>
                          <a:ea typeface="宋体" panose="02010600030101010101" pitchFamily="2" charset="-122"/>
                          <a:cs typeface="宋体" panose="02010600030101010101" pitchFamily="2" charset="-122"/>
                        </a:rPr>
                        <a:t>慰问品采购登记表</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ts val="24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4.</a:t>
                      </a:r>
                      <a:r>
                        <a:rPr lang="zh-CN" altLang="en-US" sz="2000" b="1" dirty="0">
                          <a:latin typeface="宋体" panose="02010600030101010101" pitchFamily="2" charset="-122"/>
                          <a:ea typeface="宋体" panose="02010600030101010101" pitchFamily="2" charset="-122"/>
                          <a:cs typeface="宋体" panose="02010600030101010101" pitchFamily="2" charset="-122"/>
                        </a:rPr>
                        <a:t>慰问品发放签领单</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ts val="24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5.</a:t>
                      </a: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发票及清单</a:t>
                      </a:r>
                      <a:endParaRPr lang="zh-CN" altLang="en-US" sz="2000" b="1" dirty="0">
                        <a:latin typeface="宋体" panose="02010600030101010101" pitchFamily="2" charset="-122"/>
                        <a:ea typeface="宋体" panose="02010600030101010101" pitchFamily="2" charset="-122"/>
                        <a:cs typeface="宋体" panose="02010600030101010101" pitchFamily="2" charset="-122"/>
                        <a:sym typeface="+mn-ea"/>
                      </a:endParaRPr>
                    </a:p>
                    <a:p>
                      <a:pPr marL="178435" indent="0" algn="l" rtl="0" eaLnBrk="0" fontAlgn="auto">
                        <a:lnSpc>
                          <a:spcPts val="2400"/>
                        </a:lnSpc>
                        <a:spcBef>
                          <a:spcPts val="0"/>
                        </a:spcBef>
                      </a:pP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（发票按</a:t>
                      </a:r>
                      <a:r>
                        <a:rPr lang="en-US" altLang="zh-CN" sz="2000" b="1" dirty="0">
                          <a:latin typeface="宋体" panose="02010600030101010101" pitchFamily="2" charset="-122"/>
                          <a:ea typeface="宋体" panose="02010600030101010101" pitchFamily="2" charset="-122"/>
                          <a:cs typeface="宋体" panose="02010600030101010101" pitchFamily="2" charset="-122"/>
                          <a:sym typeface="+mn-ea"/>
                        </a:rPr>
                        <a:t>900</a:t>
                      </a: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元</a:t>
                      </a:r>
                      <a:r>
                        <a:rPr lang="en-US" altLang="zh-CN" sz="2000" b="1" dirty="0">
                          <a:latin typeface="宋体" panose="02010600030101010101" pitchFamily="2" charset="-122"/>
                          <a:ea typeface="宋体" panose="02010600030101010101" pitchFamily="2" charset="-122"/>
                          <a:cs typeface="宋体" panose="02010600030101010101" pitchFamily="2" charset="-122"/>
                          <a:sym typeface="+mn-ea"/>
                        </a:rPr>
                        <a:t>/300</a:t>
                      </a: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元开，但是</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清单要按优惠率开</a:t>
                      </a: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1" dirty="0">
                        <a:latin typeface="宋体" panose="02010600030101010101" pitchFamily="2" charset="-122"/>
                        <a:ea typeface="宋体" panose="02010600030101010101" pitchFamily="2" charset="-122"/>
                        <a:cs typeface="宋体" panose="02010600030101010101" pitchFamily="2" charset="-122"/>
                        <a:sym typeface="+mn-ea"/>
                      </a:endParaRPr>
                    </a:p>
                    <a:p>
                      <a:pPr marL="178435" indent="0" algn="l" rtl="0" eaLnBrk="0" fontAlgn="auto">
                        <a:lnSpc>
                          <a:spcPts val="2400"/>
                        </a:lnSpc>
                        <a:spcBef>
                          <a:spcPts val="0"/>
                        </a:spcBef>
                      </a:pP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（纸质发票超过</a:t>
                      </a:r>
                      <a:r>
                        <a:rPr lang="en-US" altLang="zh-CN" sz="2000" b="1"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2000" b="1" dirty="0">
                          <a:latin typeface="宋体" panose="02010600030101010101" pitchFamily="2" charset="-122"/>
                          <a:ea typeface="宋体" panose="02010600030101010101" pitchFamily="2" charset="-122"/>
                          <a:cs typeface="宋体" panose="02010600030101010101" pitchFamily="2" charset="-122"/>
                          <a:sym typeface="+mn-ea"/>
                        </a:rPr>
                        <a:t>万需要验证，电子发票需要验证及电子发票承诺书）</a:t>
                      </a:r>
                      <a:endParaRPr lang="zh-CN" altLang="en-US" sz="2000" b="1" dirty="0">
                        <a:latin typeface="宋体" panose="02010600030101010101" pitchFamily="2" charset="-122"/>
                        <a:ea typeface="宋体" panose="02010600030101010101" pitchFamily="2" charset="-122"/>
                        <a:cs typeface="宋体" panose="02010600030101010101" pitchFamily="2" charset="-122"/>
                        <a:sym typeface="+mn-ea"/>
                      </a:endParaRPr>
                    </a:p>
                    <a:p>
                      <a:pPr marL="178435" indent="0" algn="l" rtl="0" eaLnBrk="0" fontAlgn="auto">
                        <a:lnSpc>
                          <a:spcPts val="2400"/>
                        </a:lnSpc>
                        <a:spcBef>
                          <a:spcPts val="0"/>
                        </a:spcBef>
                      </a:pP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graphicFrame>
        <p:nvGraphicFramePr>
          <p:cNvPr id="256" name="table 256"/>
          <p:cNvGraphicFramePr>
            <a:graphicFrameLocks noGrp="1"/>
          </p:cNvGraphicFramePr>
          <p:nvPr>
            <p:custDataLst>
              <p:tags r:id="rId2"/>
            </p:custDataLst>
          </p:nvPr>
        </p:nvGraphicFramePr>
        <p:xfrm>
          <a:off x="2660650" y="1086485"/>
          <a:ext cx="7252335" cy="833755"/>
        </p:xfrm>
        <a:graphic>
          <a:graphicData uri="http://schemas.openxmlformats.org/drawingml/2006/table">
            <a:tbl>
              <a:tblPr>
                <a:solidFill>
                  <a:srgbClr val="BDD7EE"/>
                </a:solidFill>
              </a:tblPr>
              <a:tblGrid>
                <a:gridCol w="7252335"/>
              </a:tblGrid>
              <a:tr h="833755">
                <a:tc>
                  <a:txBody>
                    <a:bodyPr/>
                    <a:lstStyle/>
                    <a:p>
                      <a:pPr algn="l" rtl="0" eaLnBrk="0">
                        <a:lnSpc>
                          <a:spcPct val="105000"/>
                        </a:lnSpc>
                      </a:pPr>
                      <a:endParaRPr lang="en-US" altLang="en-US" sz="800" dirty="0"/>
                    </a:p>
                    <a:p>
                      <a:pPr marL="935355" algn="l" rtl="0" eaLnBrk="0">
                        <a:lnSpc>
                          <a:spcPct val="100000"/>
                        </a:lnSpc>
                        <a:spcBef>
                          <a:spcPts val="5"/>
                        </a:spcBef>
                      </a:pPr>
                      <a:r>
                        <a:rPr lang="zh-CN"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法定节假日和生日慰问品采购发放</a:t>
                      </a:r>
                      <a:endParaRPr lang="zh-CN"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pic>
        <p:nvPicPr>
          <p:cNvPr id="258" name="picture 258"/>
          <p:cNvPicPr>
            <a:picLocks noChangeAspect="1"/>
          </p:cNvPicPr>
          <p:nvPr/>
        </p:nvPicPr>
        <p:blipFill>
          <a:blip r:embed="rId3"/>
          <a:stretch>
            <a:fillRect/>
          </a:stretch>
        </p:blipFill>
        <p:spPr>
          <a:xfrm rot="21600000">
            <a:off x="11189461" y="315252"/>
            <a:ext cx="656750" cy="657795"/>
          </a:xfrm>
          <a:prstGeom prst="rect">
            <a:avLst/>
          </a:prstGeom>
        </p:spPr>
      </p:pic>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grpSp>
        <p:nvGrpSpPr>
          <p:cNvPr id="40" name="group 40"/>
          <p:cNvGrpSpPr/>
          <p:nvPr/>
        </p:nvGrpSpPr>
        <p:grpSpPr>
          <a:xfrm rot="21600000">
            <a:off x="6047596" y="2058035"/>
            <a:ext cx="474758" cy="188797"/>
            <a:chOff x="0" y="0"/>
            <a:chExt cx="474758" cy="188797"/>
          </a:xfrm>
        </p:grpSpPr>
        <p:sp>
          <p:nvSpPr>
            <p:cNvPr id="270" name="path"/>
            <p:cNvSpPr/>
            <p:nvPr/>
          </p:nvSpPr>
          <p:spPr>
            <a:xfrm>
              <a:off x="2302" y="0"/>
              <a:ext cx="470153"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BDD7EE">
                <a:alpha val="100000"/>
              </a:srgbClr>
            </a:solidFill>
            <a:ln cap="flat">
              <a:noFill/>
              <a:prstDash val="solid"/>
              <a:miter lim="0"/>
            </a:ln>
          </p:spPr>
          <p:txBody>
            <a:bodyPr rtlCol="0"/>
            <a:lstStyle/>
            <a:p>
              <a:pPr algn="ctr"/>
              <a:endParaRPr lang="zh-CN" altLang="en-US"/>
            </a:p>
          </p:txBody>
        </p:sp>
        <p:sp>
          <p:nvSpPr>
            <p:cNvPr id="272" name="path"/>
            <p:cNvSpPr/>
            <p:nvPr/>
          </p:nvSpPr>
          <p:spPr>
            <a:xfrm>
              <a:off x="0" y="85521"/>
              <a:ext cx="474758" cy="103275"/>
            </a:xfrm>
            <a:custGeom>
              <a:avLst/>
              <a:gdLst/>
              <a:ahLst/>
              <a:cxnLst/>
              <a:rect l="0" t="0" r="0" b="0"/>
              <a:pathLst>
                <a:path w="747" h="162">
                  <a:moveTo>
                    <a:pt x="744" y="9"/>
                  </a:moveTo>
                  <a:lnTo>
                    <a:pt x="373" y="153"/>
                  </a:lnTo>
                  <a:lnTo>
                    <a:pt x="3" y="9"/>
                  </a:lnTo>
                </a:path>
              </a:pathLst>
            </a:custGeom>
            <a:noFill/>
            <a:ln w="12700" cap="flat">
              <a:solidFill>
                <a:srgbClr val="BDD7EE">
                  <a:alpha val="100000"/>
                </a:srgbClr>
              </a:solidFill>
              <a:prstDash val="solid"/>
              <a:miter lim="1000000"/>
            </a:ln>
          </p:spPr>
          <p:txBody>
            <a:bodyPr rtlCol="0"/>
            <a:lstStyle/>
            <a:p>
              <a:pPr algn="ctr"/>
              <a:endParaRPr lang="zh-CN" altLang="en-US"/>
            </a:p>
          </p:txBody>
        </p:sp>
      </p:grpSp>
      <p:sp>
        <p:nvSpPr>
          <p:cNvPr id="278" name="path"/>
          <p:cNvSpPr/>
          <p:nvPr/>
        </p:nvSpPr>
        <p:spPr>
          <a:xfrm>
            <a:off x="6051803" y="1913890"/>
            <a:ext cx="470153" cy="104139"/>
          </a:xfrm>
          <a:custGeom>
            <a:avLst/>
            <a:gdLst/>
            <a:ahLst/>
            <a:cxnLst/>
            <a:rect l="0" t="0" r="0" b="0"/>
            <a:pathLst>
              <a:path w="740" h="163">
                <a:moveTo>
                  <a:pt x="0" y="153"/>
                </a:moveTo>
                <a:lnTo>
                  <a:pt x="185" y="153"/>
                </a:lnTo>
                <a:lnTo>
                  <a:pt x="185" y="10"/>
                </a:lnTo>
                <a:lnTo>
                  <a:pt x="555" y="10"/>
                </a:lnTo>
                <a:lnTo>
                  <a:pt x="555" y="153"/>
                </a:lnTo>
                <a:lnTo>
                  <a:pt x="740" y="153"/>
                </a:lnTo>
              </a:path>
            </a:pathLst>
          </a:custGeom>
          <a:noFill/>
          <a:ln w="12700" cap="flat">
            <a:solidFill>
              <a:srgbClr val="BDD7EE">
                <a:alpha val="100000"/>
              </a:srgbClr>
            </a:solidFill>
            <a:prstDash val="solid"/>
            <a:miter lim="1000000"/>
          </a:ln>
        </p:spPr>
        <p:txBody>
          <a:bodyPr rtlCol="0"/>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0" name="table 250"/>
          <p:cNvGraphicFramePr>
            <a:graphicFrameLocks noGrp="1"/>
          </p:cNvGraphicFramePr>
          <p:nvPr>
            <p:custDataLst>
              <p:tags r:id="rId1"/>
            </p:custDataLst>
          </p:nvPr>
        </p:nvGraphicFramePr>
        <p:xfrm>
          <a:off x="1986280" y="2988310"/>
          <a:ext cx="8778240" cy="2001520"/>
        </p:xfrm>
        <a:graphic>
          <a:graphicData uri="http://schemas.openxmlformats.org/drawingml/2006/table">
            <a:tbl>
              <a:tblPr/>
              <a:tblGrid>
                <a:gridCol w="8778240"/>
              </a:tblGrid>
              <a:tr h="2001520">
                <a:tc>
                  <a:txBody>
                    <a:bodyPr/>
                    <a:lstStyle/>
                    <a:p>
                      <a:pPr algn="l" rtl="0" eaLnBrk="0">
                        <a:lnSpc>
                          <a:spcPct val="119000"/>
                        </a:lnSpc>
                      </a:pPr>
                      <a:endParaRPr lang="en-US" altLang="en-US" sz="300" dirty="0"/>
                    </a:p>
                    <a:p>
                      <a:pPr marL="178435" indent="0" algn="l" rtl="0" eaLnBrk="0" fontAlgn="auto">
                        <a:lnSpc>
                          <a:spcPts val="2400"/>
                        </a:lnSpc>
                        <a:spcBef>
                          <a:spcPts val="0"/>
                        </a:spcBef>
                      </a:pPr>
                      <a:endParaRPr lang="en-US" altLang="zh-CN"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ts val="24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1.</a:t>
                      </a:r>
                      <a:r>
                        <a:rPr lang="zh-CN" altLang="en-US" sz="2000" b="1" dirty="0">
                          <a:latin typeface="宋体" panose="02010600030101010101" pitchFamily="2" charset="-122"/>
                          <a:ea typeface="宋体" panose="02010600030101010101" pitchFamily="2" charset="-122"/>
                          <a:cs typeface="宋体" panose="02010600030101010101" pitchFamily="2" charset="-122"/>
                        </a:rPr>
                        <a:t>节日慰问品原则上为符合中国传统节日习惯的用品和职工群众必需的生活用品等，如</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月饼、</a:t>
                      </a:r>
                      <a:r>
                        <a:rPr lang="zh-CN" altLang="en-US" sz="2000" b="1" dirty="0">
                          <a:latin typeface="宋体" panose="02010600030101010101" pitchFamily="2" charset="-122"/>
                          <a:ea typeface="宋体" panose="02010600030101010101" pitchFamily="2" charset="-122"/>
                          <a:cs typeface="宋体" panose="02010600030101010101" pitchFamily="2" charset="-122"/>
                        </a:rPr>
                        <a:t>粽子、米、面、油、肉、蛋、奶、水果、干果及日常生活用品等。</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p>
                      <a:pPr marL="178435" indent="0" algn="l" rtl="0" eaLnBrk="0" fontAlgn="auto">
                        <a:lnSpc>
                          <a:spcPts val="2400"/>
                        </a:lnSpc>
                        <a:spcBef>
                          <a:spcPts val="0"/>
                        </a:spcBef>
                      </a:pPr>
                      <a:r>
                        <a:rPr lang="en-US" altLang="zh-CN" sz="2000" b="1" dirty="0">
                          <a:latin typeface="宋体" panose="02010600030101010101" pitchFamily="2" charset="-122"/>
                          <a:ea typeface="宋体" panose="02010600030101010101" pitchFamily="2" charset="-122"/>
                          <a:cs typeface="宋体" panose="02010600030101010101" pitchFamily="2" charset="-122"/>
                        </a:rPr>
                        <a:t>2.</a:t>
                      </a:r>
                      <a:r>
                        <a:rPr lang="zh-CN" altLang="en-US" sz="2000" b="1" dirty="0">
                          <a:latin typeface="宋体" panose="02010600030101010101" pitchFamily="2" charset="-122"/>
                          <a:ea typeface="宋体" panose="02010600030101010101" pitchFamily="2" charset="-122"/>
                          <a:cs typeface="宋体" panose="02010600030101010101" pitchFamily="2" charset="-122"/>
                        </a:rPr>
                        <a:t>基层工会可结合实际采取便捷灵活的发放方式，可发放指定商家指定物品的</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领取券（提货单）</a:t>
                      </a:r>
                      <a:r>
                        <a:rPr lang="zh-CN" altLang="en-US" sz="2000" b="1" dirty="0">
                          <a:latin typeface="宋体" panose="02010600030101010101" pitchFamily="2" charset="-122"/>
                          <a:ea typeface="宋体" panose="02010600030101010101" pitchFamily="2" charset="-122"/>
                          <a:cs typeface="宋体" panose="02010600030101010101" pitchFamily="2" charset="-122"/>
                        </a:rPr>
                        <a:t>，但不可发放</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现金和购物卡</a:t>
                      </a:r>
                      <a:r>
                        <a:rPr lang="zh-CN" altLang="en-US" sz="2000" b="1" dirty="0">
                          <a:latin typeface="宋体" panose="02010600030101010101" pitchFamily="2" charset="-122"/>
                          <a:ea typeface="宋体" panose="02010600030101010101" pitchFamily="2" charset="-122"/>
                          <a:cs typeface="宋体" panose="02010600030101010101" pitchFamily="2" charset="-122"/>
                        </a:rPr>
                        <a:t>。</a:t>
                      </a:r>
                      <a:endParaRPr lang="zh-CN" altLang="en-US" sz="2000" b="1" dirty="0">
                        <a:latin typeface="宋体" panose="02010600030101010101" pitchFamily="2" charset="-122"/>
                        <a:ea typeface="宋体" panose="02010600030101010101" pitchFamily="2" charset="-122"/>
                        <a:cs typeface="宋体" panose="02010600030101010101" pitchFamily="2" charset="-122"/>
                      </a:endParaRPr>
                    </a:p>
                  </a:txBody>
                  <a:tcPr marL="0" marR="0" marT="0" marB="0" vert="horz">
                    <a:lnL w="38100" cap="flat" cmpd="sng" algn="ctr">
                      <a:solidFill>
                        <a:srgbClr val="2E75B6"/>
                      </a:solidFill>
                      <a:prstDash val="solid"/>
                      <a:round/>
                      <a:headEnd type="none" w="med" len="med"/>
                      <a:tailEnd type="none" w="med" len="med"/>
                    </a:lnL>
                    <a:lnR w="38100" cap="flat" cmpd="sng" algn="ctr">
                      <a:solidFill>
                        <a:srgbClr val="2E75B6"/>
                      </a:solidFill>
                      <a:prstDash val="solid"/>
                      <a:round/>
                      <a:headEnd type="none" w="med" len="med"/>
                      <a:tailEnd type="none" w="med" len="med"/>
                    </a:lnR>
                    <a:lnT w="38100" cap="flat" cmpd="sng" algn="ctr">
                      <a:solidFill>
                        <a:srgbClr val="2E75B6"/>
                      </a:solidFill>
                      <a:prstDash val="solid"/>
                      <a:round/>
                      <a:headEnd type="none" w="med" len="med"/>
                      <a:tailEnd type="none" w="med" len="med"/>
                    </a:lnT>
                    <a:lnB w="38100" cap="flat" cmpd="sng" algn="ctr">
                      <a:solidFill>
                        <a:srgbClr val="2E75B6"/>
                      </a:solidFill>
                      <a:prstDash val="solid"/>
                      <a:round/>
                      <a:headEnd type="none" w="med" len="med"/>
                      <a:tailEnd type="none" w="med" len="med"/>
                    </a:lnB>
                  </a:tcPr>
                </a:tc>
              </a:tr>
            </a:tbl>
          </a:graphicData>
        </a:graphic>
      </p:graphicFrame>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graphicFrame>
        <p:nvGraphicFramePr>
          <p:cNvPr id="256" name="table 256"/>
          <p:cNvGraphicFramePr>
            <a:graphicFrameLocks noGrp="1"/>
          </p:cNvGraphicFramePr>
          <p:nvPr>
            <p:custDataLst>
              <p:tags r:id="rId2"/>
            </p:custDataLst>
          </p:nvPr>
        </p:nvGraphicFramePr>
        <p:xfrm>
          <a:off x="2469515" y="1732915"/>
          <a:ext cx="7252335" cy="833755"/>
        </p:xfrm>
        <a:graphic>
          <a:graphicData uri="http://schemas.openxmlformats.org/drawingml/2006/table">
            <a:tbl>
              <a:tblPr>
                <a:solidFill>
                  <a:srgbClr val="BDD7EE"/>
                </a:solidFill>
              </a:tblPr>
              <a:tblGrid>
                <a:gridCol w="7252335"/>
              </a:tblGrid>
              <a:tr h="833755">
                <a:tc>
                  <a:txBody>
                    <a:bodyPr/>
                    <a:lstStyle/>
                    <a:p>
                      <a:pPr algn="l" rtl="0" eaLnBrk="0">
                        <a:lnSpc>
                          <a:spcPct val="105000"/>
                        </a:lnSpc>
                      </a:pPr>
                      <a:endParaRPr lang="en-US" altLang="en-US" sz="800" dirty="0"/>
                    </a:p>
                    <a:p>
                      <a:pPr marL="935355" algn="l" rtl="0" eaLnBrk="0">
                        <a:lnSpc>
                          <a:spcPct val="100000"/>
                        </a:lnSpc>
                        <a:spcBef>
                          <a:spcPts val="5"/>
                        </a:spcBef>
                      </a:pPr>
                      <a:r>
                        <a:rPr lang="zh-CN"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法定节假日和生日慰问品采购发放</a:t>
                      </a:r>
                      <a:endParaRPr lang="zh-CN"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pic>
        <p:nvPicPr>
          <p:cNvPr id="258" name="picture 258"/>
          <p:cNvPicPr>
            <a:picLocks noChangeAspect="1"/>
          </p:cNvPicPr>
          <p:nvPr/>
        </p:nvPicPr>
        <p:blipFill>
          <a:blip r:embed="rId3"/>
          <a:stretch>
            <a:fillRect/>
          </a:stretch>
        </p:blipFill>
        <p:spPr>
          <a:xfrm rot="21600000">
            <a:off x="11189461" y="315252"/>
            <a:ext cx="656750" cy="657795"/>
          </a:xfrm>
          <a:prstGeom prst="rect">
            <a:avLst/>
          </a:prstGeom>
        </p:spPr>
      </p:pic>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xtbox 254"/>
          <p:cNvSpPr/>
          <p:nvPr/>
        </p:nvSpPr>
        <p:spPr>
          <a:xfrm>
            <a:off x="1177025" y="446963"/>
            <a:ext cx="4487545" cy="501650"/>
          </a:xfrm>
          <a:prstGeom prst="rect">
            <a:avLst/>
          </a:prstGeom>
        </p:spPr>
        <p:txBody>
          <a:bodyPr vert="horz" wrap="square" lIns="0" tIns="0" rIns="0" bIns="0"/>
          <a:lstStyle/>
          <a:p>
            <a:pPr algn="l" rtl="0" eaLnBrk="0">
              <a:lnSpc>
                <a:spcPct val="73000"/>
              </a:lnSpc>
            </a:pPr>
            <a:endParaRPr lang="en-US" altLang="en-US" sz="100" dirty="0"/>
          </a:p>
          <a:p>
            <a:pPr marL="12700" algn="l" rtl="0" eaLnBrk="0">
              <a:lnSpc>
                <a:spcPct val="98000"/>
              </a:lnSpc>
            </a:pP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graphicFrame>
        <p:nvGraphicFramePr>
          <p:cNvPr id="256" name="table 256"/>
          <p:cNvGraphicFramePr>
            <a:graphicFrameLocks noGrp="1"/>
          </p:cNvGraphicFramePr>
          <p:nvPr>
            <p:custDataLst>
              <p:tags r:id="rId1"/>
            </p:custDataLst>
          </p:nvPr>
        </p:nvGraphicFramePr>
        <p:xfrm>
          <a:off x="2801620" y="1086485"/>
          <a:ext cx="7252335" cy="833755"/>
        </p:xfrm>
        <a:graphic>
          <a:graphicData uri="http://schemas.openxmlformats.org/drawingml/2006/table">
            <a:tbl>
              <a:tblPr>
                <a:solidFill>
                  <a:srgbClr val="BDD7EE"/>
                </a:solidFill>
              </a:tblPr>
              <a:tblGrid>
                <a:gridCol w="7252335"/>
              </a:tblGrid>
              <a:tr h="833755">
                <a:tc>
                  <a:txBody>
                    <a:bodyPr/>
                    <a:lstStyle/>
                    <a:p>
                      <a:pPr algn="l" rtl="0" eaLnBrk="0">
                        <a:lnSpc>
                          <a:spcPct val="105000"/>
                        </a:lnSpc>
                      </a:pPr>
                      <a:endParaRPr lang="en-US" altLang="en-US" sz="800" dirty="0"/>
                    </a:p>
                    <a:p>
                      <a:pPr marL="935355" algn="l" rtl="0" eaLnBrk="0">
                        <a:lnSpc>
                          <a:spcPct val="100000"/>
                        </a:lnSpc>
                        <a:spcBef>
                          <a:spcPts val="5"/>
                        </a:spcBef>
                      </a:pPr>
                      <a:r>
                        <a:rPr lang="zh-CN" sz="3200" b="1" kern="0" spc="-40" dirty="0">
                          <a:solidFill>
                            <a:srgbClr val="1F4E79">
                              <a:alpha val="100000"/>
                            </a:srgbClr>
                          </a:solidFill>
                          <a:latin typeface="微软雅黑" panose="020B0503020204020204" charset="-122"/>
                          <a:ea typeface="微软雅黑" panose="020B0503020204020204" charset="-122"/>
                          <a:cs typeface="微软雅黑" panose="020B0503020204020204" charset="-122"/>
                        </a:rPr>
                        <a:t>法定节假日和生日慰问品采购发放</a:t>
                      </a:r>
                      <a:endParaRPr lang="zh-CN" sz="3200" dirty="0"/>
                    </a:p>
                  </a:txBody>
                  <a:tcPr marL="0" marR="0" marT="0" marB="0" vert="horz">
                    <a:lnL w="12700" cap="flat" cmpd="sng" algn="ctr">
                      <a:solidFill>
                        <a:srgbClr val="BDD7EE"/>
                      </a:solidFill>
                      <a:prstDash val="solid"/>
                      <a:round/>
                      <a:headEnd type="none" w="med" len="med"/>
                      <a:tailEnd type="none" w="med" len="med"/>
                    </a:lnL>
                    <a:lnR w="12700" cap="flat" cmpd="sng" algn="ctr">
                      <a:solidFill>
                        <a:srgbClr val="BDD7EE"/>
                      </a:solidFill>
                      <a:prstDash val="solid"/>
                      <a:round/>
                      <a:headEnd type="none" w="med" len="med"/>
                      <a:tailEnd type="none" w="med" len="med"/>
                    </a:lnR>
                    <a:lnT w="12700" cap="flat" cmpd="sng" algn="ctr">
                      <a:solidFill>
                        <a:srgbClr val="BDD7EE"/>
                      </a:solidFill>
                      <a:prstDash val="solid"/>
                      <a:round/>
                      <a:headEnd type="none" w="med" len="med"/>
                      <a:tailEnd type="none" w="med" len="med"/>
                    </a:lnT>
                    <a:lnB w="12700" cap="flat" cmpd="sng" algn="ctr">
                      <a:solidFill>
                        <a:srgbClr val="BDD7EE"/>
                      </a:solidFill>
                      <a:prstDash val="solid"/>
                      <a:round/>
                      <a:headEnd type="none" w="med" len="med"/>
                      <a:tailEnd type="none" w="med" len="med"/>
                    </a:lnB>
                    <a:solidFill>
                      <a:srgbClr val="BDD7EE"/>
                    </a:solidFill>
                  </a:tcPr>
                </a:tc>
              </a:tr>
            </a:tbl>
          </a:graphicData>
        </a:graphic>
      </p:graphicFrame>
      <p:pic>
        <p:nvPicPr>
          <p:cNvPr id="258" name="picture 258"/>
          <p:cNvPicPr>
            <a:picLocks noChangeAspect="1"/>
          </p:cNvPicPr>
          <p:nvPr/>
        </p:nvPicPr>
        <p:blipFill>
          <a:blip r:embed="rId2"/>
          <a:stretch>
            <a:fillRect/>
          </a:stretch>
        </p:blipFill>
        <p:spPr>
          <a:xfrm rot="21600000">
            <a:off x="11189461" y="315252"/>
            <a:ext cx="656750" cy="657795"/>
          </a:xfrm>
          <a:prstGeom prst="rect">
            <a:avLst/>
          </a:prstGeom>
        </p:spPr>
      </p:pic>
      <p:sp>
        <p:nvSpPr>
          <p:cNvPr id="260"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sp>
        <p:nvSpPr>
          <p:cNvPr id="278" name="path"/>
          <p:cNvSpPr/>
          <p:nvPr/>
        </p:nvSpPr>
        <p:spPr>
          <a:xfrm>
            <a:off x="6051803" y="1913890"/>
            <a:ext cx="470153" cy="104139"/>
          </a:xfrm>
          <a:custGeom>
            <a:avLst/>
            <a:gdLst/>
            <a:ahLst/>
            <a:cxnLst/>
            <a:rect l="0" t="0" r="0" b="0"/>
            <a:pathLst>
              <a:path w="740" h="163">
                <a:moveTo>
                  <a:pt x="0" y="153"/>
                </a:moveTo>
                <a:lnTo>
                  <a:pt x="185" y="153"/>
                </a:lnTo>
                <a:lnTo>
                  <a:pt x="185" y="10"/>
                </a:lnTo>
                <a:lnTo>
                  <a:pt x="555" y="10"/>
                </a:lnTo>
                <a:lnTo>
                  <a:pt x="555" y="153"/>
                </a:lnTo>
                <a:lnTo>
                  <a:pt x="740" y="153"/>
                </a:lnTo>
              </a:path>
            </a:pathLst>
          </a:custGeom>
          <a:noFill/>
          <a:ln w="12700" cap="flat">
            <a:solidFill>
              <a:srgbClr val="BDD7EE">
                <a:alpha val="100000"/>
              </a:srgbClr>
            </a:solidFill>
            <a:prstDash val="solid"/>
            <a:miter lim="1000000"/>
          </a:ln>
        </p:spPr>
        <p:txBody>
          <a:bodyPr rtlCol="0"/>
          <a:lstStyle/>
          <a:p>
            <a:pPr algn="ctr"/>
            <a:endParaRPr lang="zh-CN" altLang="en-US"/>
          </a:p>
        </p:txBody>
      </p:sp>
      <p:sp>
        <p:nvSpPr>
          <p:cNvPr id="4" name="文本框 3"/>
          <p:cNvSpPr txBox="1"/>
          <p:nvPr/>
        </p:nvSpPr>
        <p:spPr>
          <a:xfrm>
            <a:off x="9353550" y="3696970"/>
            <a:ext cx="2685415" cy="756285"/>
          </a:xfrm>
          <a:prstGeom prst="rect">
            <a:avLst/>
          </a:prstGeom>
          <a:noFill/>
        </p:spPr>
        <p:txBody>
          <a:bodyPr wrap="square" rtlCol="0" anchor="t">
            <a:noAutofit/>
          </a:bodyPr>
          <a:p>
            <a:r>
              <a:rPr lang="zh-CN" altLang="en-US" b="1"/>
              <a:t>慰问品栏必须填</a:t>
            </a:r>
            <a:r>
              <a:rPr lang="zh-CN" altLang="en-US" b="1">
                <a:solidFill>
                  <a:srgbClr val="FF0000"/>
                </a:solidFill>
              </a:rPr>
              <a:t>慰问品清单，</a:t>
            </a:r>
            <a:r>
              <a:rPr lang="zh-CN" altLang="en-US" b="1"/>
              <a:t>不写超市。</a:t>
            </a:r>
            <a:endParaRPr lang="zh-CN" altLang="en-US" b="1"/>
          </a:p>
        </p:txBody>
      </p:sp>
      <p:pic>
        <p:nvPicPr>
          <p:cNvPr id="5" name="图片 4"/>
          <p:cNvPicPr>
            <a:picLocks noChangeAspect="1"/>
          </p:cNvPicPr>
          <p:nvPr/>
        </p:nvPicPr>
        <p:blipFill>
          <a:blip r:embed="rId3"/>
          <a:stretch>
            <a:fillRect/>
          </a:stretch>
        </p:blipFill>
        <p:spPr>
          <a:xfrm>
            <a:off x="2304415" y="2008505"/>
            <a:ext cx="3219450" cy="4381500"/>
          </a:xfrm>
          <a:prstGeom prst="rect">
            <a:avLst/>
          </a:prstGeom>
        </p:spPr>
      </p:pic>
      <p:pic>
        <p:nvPicPr>
          <p:cNvPr id="6" name="图片 5"/>
          <p:cNvPicPr>
            <a:picLocks noChangeAspect="1"/>
          </p:cNvPicPr>
          <p:nvPr/>
        </p:nvPicPr>
        <p:blipFill>
          <a:blip r:embed="rId4"/>
          <a:stretch>
            <a:fillRect/>
          </a:stretch>
        </p:blipFill>
        <p:spPr>
          <a:xfrm>
            <a:off x="5886450" y="2058035"/>
            <a:ext cx="3105150" cy="43243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6"/>
          <p:cNvPicPr>
            <a:picLocks noChangeAspect="1"/>
          </p:cNvPicPr>
          <p:nvPr/>
        </p:nvPicPr>
        <p:blipFill>
          <a:blip r:embed="rId1"/>
          <a:stretch>
            <a:fillRect/>
          </a:stretch>
        </p:blipFill>
        <p:spPr>
          <a:xfrm rot="21600000">
            <a:off x="0" y="4141805"/>
            <a:ext cx="3199066" cy="2716193"/>
          </a:xfrm>
          <a:prstGeom prst="rect">
            <a:avLst/>
          </a:prstGeom>
        </p:spPr>
      </p:pic>
      <p:graphicFrame>
        <p:nvGraphicFramePr>
          <p:cNvPr id="138" name="table 138"/>
          <p:cNvGraphicFramePr>
            <a:graphicFrameLocks noGrp="1"/>
          </p:cNvGraphicFramePr>
          <p:nvPr/>
        </p:nvGraphicFramePr>
        <p:xfrm>
          <a:off x="3420363" y="3218942"/>
          <a:ext cx="4681854" cy="1757045"/>
        </p:xfrm>
        <a:graphic>
          <a:graphicData uri="http://schemas.openxmlformats.org/drawingml/2006/table">
            <a:tbl>
              <a:tblPr/>
              <a:tblGrid>
                <a:gridCol w="4681854"/>
              </a:tblGrid>
              <a:tr h="1718945">
                <a:tc>
                  <a:txBody>
                    <a:bodyPr/>
                    <a:lstStyle/>
                    <a:p>
                      <a:pPr algn="l" rtl="0" eaLnBrk="0">
                        <a:lnSpc>
                          <a:spcPct val="114000"/>
                        </a:lnSpc>
                      </a:pPr>
                      <a:endParaRPr lang="en-US" altLang="en-US" sz="1000" dirty="0"/>
                    </a:p>
                    <a:p>
                      <a:pPr marL="198120" algn="l" rtl="0" eaLnBrk="0">
                        <a:lnSpc>
                          <a:spcPct val="98000"/>
                        </a:lnSpc>
                        <a:spcBef>
                          <a:spcPts val="0"/>
                        </a:spcBef>
                      </a:pPr>
                      <a:r>
                        <a:rPr sz="2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材料准备</a:t>
                      </a:r>
                      <a:r>
                        <a:rPr sz="18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dirty="0"/>
                    </a:p>
                    <a:p>
                      <a:pPr marL="476250" algn="l" rtl="0" eaLnBrk="0">
                        <a:lnSpc>
                          <a:spcPct val="89000"/>
                        </a:lnSpc>
                        <a:spcBef>
                          <a:spcPts val="1185"/>
                        </a:spcBef>
                      </a:pP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①</a:t>
                      </a:r>
                      <a:r>
                        <a:rPr lang="zh-CN"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报销审批单</a:t>
                      </a:r>
                      <a:endPar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476250" algn="l" rtl="0" eaLnBrk="0">
                        <a:lnSpc>
                          <a:spcPct val="89000"/>
                        </a:lnSpc>
                        <a:spcBef>
                          <a:spcPts val="1185"/>
                        </a:spcBef>
                      </a:pP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②</a:t>
                      </a:r>
                      <a:r>
                        <a:rPr sz="1800"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结婚证复印件</a:t>
                      </a:r>
                      <a:endParaRPr lang="en-US" altLang="en-US" sz="1800" dirty="0"/>
                    </a:p>
                    <a:p>
                      <a:pPr marL="476250" algn="l" rtl="0" eaLnBrk="0">
                        <a:lnSpc>
                          <a:spcPts val="3240"/>
                        </a:lnSpc>
                      </a:pPr>
                      <a:r>
                        <a:rPr sz="18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②填写领款单</a:t>
                      </a:r>
                      <a:endParaRPr lang="en-US" altLang="en-US" sz="1800" dirty="0"/>
                    </a:p>
                    <a:p>
                      <a:pPr algn="l" rtl="0" eaLnBrk="0">
                        <a:lnSpc>
                          <a:spcPct val="101000"/>
                        </a:lnSpc>
                      </a:pPr>
                      <a:endParaRPr lang="en-US" altLang="en-US" sz="1500" dirty="0"/>
                    </a:p>
                  </a:txBody>
                  <a:tcPr marL="0" marR="0" marT="0" marB="0" vert="horz">
                    <a:lnL w="38100" cap="flat" cmpd="sng" algn="ctr">
                      <a:solidFill>
                        <a:srgbClr val="F1C8C5"/>
                      </a:solidFill>
                      <a:prstDash val="solid"/>
                      <a:round/>
                      <a:headEnd type="none" w="med" len="med"/>
                      <a:tailEnd type="none" w="med" len="med"/>
                    </a:lnL>
                    <a:lnR w="38100" cap="flat" cmpd="sng" algn="ctr">
                      <a:solidFill>
                        <a:srgbClr val="F1C8C5"/>
                      </a:solidFill>
                      <a:prstDash val="solid"/>
                      <a:round/>
                      <a:headEnd type="none" w="med" len="med"/>
                      <a:tailEnd type="none" w="med" len="med"/>
                    </a:lnR>
                    <a:lnT w="38100" cap="flat" cmpd="sng" algn="ctr">
                      <a:solidFill>
                        <a:srgbClr val="F1C8C5"/>
                      </a:solidFill>
                      <a:prstDash val="solid"/>
                      <a:round/>
                      <a:headEnd type="none" w="med" len="med"/>
                      <a:tailEnd type="none" w="med" len="med"/>
                    </a:lnT>
                    <a:lnB w="38100" cap="flat" cmpd="sng" algn="ctr">
                      <a:solidFill>
                        <a:srgbClr val="F1C8C5"/>
                      </a:solidFill>
                      <a:prstDash val="solid"/>
                      <a:round/>
                      <a:headEnd type="none" w="med" len="med"/>
                      <a:tailEnd type="none" w="med" len="med"/>
                    </a:lnB>
                  </a:tcPr>
                </a:tc>
              </a:tr>
            </a:tbl>
          </a:graphicData>
        </a:graphic>
      </p:graphicFrame>
      <p:graphicFrame>
        <p:nvGraphicFramePr>
          <p:cNvPr id="140" name="table 140"/>
          <p:cNvGraphicFramePr>
            <a:graphicFrameLocks noGrp="1"/>
          </p:cNvGraphicFramePr>
          <p:nvPr>
            <p:custDataLst>
              <p:tags r:id="rId2"/>
            </p:custDataLst>
          </p:nvPr>
        </p:nvGraphicFramePr>
        <p:xfrm>
          <a:off x="3382645" y="5589270"/>
          <a:ext cx="4681855" cy="1080770"/>
        </p:xfrm>
        <a:graphic>
          <a:graphicData uri="http://schemas.openxmlformats.org/drawingml/2006/table">
            <a:tbl>
              <a:tblPr/>
              <a:tblGrid>
                <a:gridCol w="4681855"/>
              </a:tblGrid>
              <a:tr h="1080770">
                <a:tc>
                  <a:txBody>
                    <a:bodyPr/>
                    <a:lstStyle/>
                    <a:p>
                      <a:pPr algn="l" rtl="0" eaLnBrk="0">
                        <a:lnSpc>
                          <a:spcPct val="100000"/>
                        </a:lnSpc>
                      </a:pPr>
                      <a:endParaRPr lang="en-US" altLang="en-US" sz="1000" dirty="0"/>
                    </a:p>
                    <a:p>
                      <a:pPr algn="l" rtl="0" eaLnBrk="0">
                        <a:lnSpc>
                          <a:spcPct val="101000"/>
                        </a:lnSpc>
                      </a:pPr>
                      <a:endParaRPr lang="en-US" altLang="en-US" sz="1000" dirty="0"/>
                    </a:p>
                    <a:p>
                      <a:pPr algn="l" rtl="0" eaLnBrk="0">
                        <a:lnSpc>
                          <a:spcPct val="7000"/>
                        </a:lnSpc>
                      </a:pPr>
                      <a:endParaRPr lang="en-US" altLang="en-US" sz="100" dirty="0"/>
                    </a:p>
                    <a:p>
                      <a:pPr marL="135255" algn="l" rtl="0" eaLnBrk="0">
                        <a:lnSpc>
                          <a:spcPct val="97000"/>
                        </a:lnSpc>
                      </a:pPr>
                      <a:r>
                        <a:rPr sz="24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材料提交</a:t>
                      </a:r>
                      <a:r>
                        <a:rPr sz="1800" b="1" kern="0" spc="-7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sz="18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二级分工会主席审批、校工会审批后提交至财务处。</a:t>
                      </a:r>
                      <a:endParaRPr lang="en-US" altLang="en-US" sz="1800" dirty="0"/>
                    </a:p>
                  </a:txBody>
                  <a:tcPr marL="0" marR="0" marT="0" marB="0" vert="horz">
                    <a:lnL w="38100" cap="flat" cmpd="sng" algn="ctr">
                      <a:solidFill>
                        <a:srgbClr val="F1C8C5"/>
                      </a:solidFill>
                      <a:prstDash val="solid"/>
                      <a:round/>
                      <a:headEnd type="none" w="med" len="med"/>
                      <a:tailEnd type="none" w="med" len="med"/>
                    </a:lnL>
                    <a:lnR w="38100" cap="flat" cmpd="sng" algn="ctr">
                      <a:solidFill>
                        <a:srgbClr val="F1C8C5"/>
                      </a:solidFill>
                      <a:prstDash val="solid"/>
                      <a:round/>
                      <a:headEnd type="none" w="med" len="med"/>
                      <a:tailEnd type="none" w="med" len="med"/>
                    </a:lnR>
                    <a:lnT w="38100" cap="flat" cmpd="sng" algn="ctr">
                      <a:solidFill>
                        <a:srgbClr val="F1C8C5"/>
                      </a:solidFill>
                      <a:prstDash val="solid"/>
                      <a:round/>
                      <a:headEnd type="none" w="med" len="med"/>
                      <a:tailEnd type="none" w="med" len="med"/>
                    </a:lnT>
                    <a:lnB w="38100" cap="flat" cmpd="sng" algn="ctr">
                      <a:solidFill>
                        <a:srgbClr val="F1C8C5"/>
                      </a:solidFill>
                      <a:prstDash val="solid"/>
                      <a:round/>
                      <a:headEnd type="none" w="med" len="med"/>
                      <a:tailEnd type="none" w="med" len="med"/>
                    </a:lnB>
                  </a:tcPr>
                </a:tc>
              </a:tr>
            </a:tbl>
          </a:graphicData>
        </a:graphic>
      </p:graphicFrame>
      <p:graphicFrame>
        <p:nvGraphicFramePr>
          <p:cNvPr id="142" name="table 142"/>
          <p:cNvGraphicFramePr>
            <a:graphicFrameLocks noGrp="1"/>
          </p:cNvGraphicFramePr>
          <p:nvPr/>
        </p:nvGraphicFramePr>
        <p:xfrm>
          <a:off x="8542845" y="4884635"/>
          <a:ext cx="2237740" cy="1467485"/>
        </p:xfrm>
        <a:graphic>
          <a:graphicData uri="http://schemas.openxmlformats.org/drawingml/2006/table">
            <a:tbl>
              <a:tblPr/>
              <a:tblGrid>
                <a:gridCol w="2237740"/>
              </a:tblGrid>
              <a:tr h="1457960">
                <a:tc>
                  <a:txBody>
                    <a:bodyPr/>
                    <a:lstStyle/>
                    <a:p>
                      <a:pPr algn="l" rtl="0" eaLnBrk="0">
                        <a:lnSpc>
                          <a:spcPct val="100000"/>
                        </a:lnSpc>
                      </a:pPr>
                      <a:endParaRPr lang="en-US" altLang="en-US" sz="1000" dirty="0"/>
                    </a:p>
                  </a:txBody>
                  <a:tcPr marL="0" marR="0" marT="0" marB="0" vert="horz">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99999"/>
                    </a:solidFill>
                  </a:tcPr>
                </a:tc>
              </a:tr>
            </a:tbl>
          </a:graphicData>
        </a:graphic>
      </p:graphicFrame>
      <p:pic>
        <p:nvPicPr>
          <p:cNvPr id="144" name="picture 144"/>
          <p:cNvPicPr>
            <a:picLocks noChangeAspect="1"/>
          </p:cNvPicPr>
          <p:nvPr/>
        </p:nvPicPr>
        <p:blipFill>
          <a:blip r:embed="rId3"/>
          <a:stretch>
            <a:fillRect/>
          </a:stretch>
        </p:blipFill>
        <p:spPr>
          <a:xfrm rot="21600000">
            <a:off x="8552307" y="4894160"/>
            <a:ext cx="2176653" cy="1406905"/>
          </a:xfrm>
          <a:prstGeom prst="rect">
            <a:avLst/>
          </a:prstGeom>
        </p:spPr>
      </p:pic>
      <p:sp>
        <p:nvSpPr>
          <p:cNvPr id="146" name="textbox 146"/>
          <p:cNvSpPr/>
          <p:nvPr/>
        </p:nvSpPr>
        <p:spPr>
          <a:xfrm>
            <a:off x="288861" y="229615"/>
            <a:ext cx="5182234" cy="645794"/>
          </a:xfrm>
          <a:prstGeom prst="rect">
            <a:avLst/>
          </a:prstGeom>
        </p:spPr>
        <p:txBody>
          <a:bodyPr vert="horz" wrap="square" lIns="0" tIns="0" rIns="0" bIns="0"/>
          <a:lstStyle/>
          <a:p>
            <a:pPr algn="l" rtl="0" eaLnBrk="0">
              <a:lnSpc>
                <a:spcPct val="112000"/>
              </a:lnSpc>
            </a:pPr>
            <a:endParaRPr lang="en-US" altLang="en-US" sz="800" dirty="0"/>
          </a:p>
          <a:p>
            <a:pPr marL="413385" algn="l" rtl="0" eaLnBrk="0">
              <a:lnSpc>
                <a:spcPct val="98000"/>
              </a:lnSpc>
              <a:spcBef>
                <a:spcPts val="5"/>
              </a:spcBef>
              <a:tabLst>
                <a:tab pos="706755" algn="l"/>
              </a:tabLst>
            </a:pPr>
            <a:r>
              <a:rPr sz="27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基层</a:t>
            </a:r>
            <a:r>
              <a:rPr lang="zh-CN"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27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工会经费</a:t>
            </a:r>
            <a:r>
              <a:rPr sz="3200" b="1" kern="0" spc="60" dirty="0">
                <a:solidFill>
                  <a:srgbClr val="C00000">
                    <a:alpha val="100000"/>
                  </a:srgbClr>
                </a:solidFill>
                <a:latin typeface="微软雅黑" panose="020B0503020204020204" charset="-122"/>
                <a:ea typeface="微软雅黑" panose="020B0503020204020204" charset="-122"/>
                <a:cs typeface="微软雅黑" panose="020B0503020204020204" charset="-122"/>
              </a:rPr>
              <a:t>报销流程</a:t>
            </a:r>
            <a:endParaRPr lang="en-US" altLang="en-US" sz="3200" dirty="0"/>
          </a:p>
        </p:txBody>
      </p:sp>
      <p:sp>
        <p:nvSpPr>
          <p:cNvPr id="148" name="path"/>
          <p:cNvSpPr/>
          <p:nvPr/>
        </p:nvSpPr>
        <p:spPr>
          <a:xfrm>
            <a:off x="495236" y="333755"/>
            <a:ext cx="401053" cy="577469"/>
          </a:xfrm>
          <a:custGeom>
            <a:avLst/>
            <a:gdLst/>
            <a:ahLst/>
            <a:cxnLst/>
            <a:rect l="0" t="0" r="0" b="0"/>
            <a:pathLst>
              <a:path w="631" h="909">
                <a:moveTo>
                  <a:pt x="0" y="909"/>
                </a:moveTo>
                <a:lnTo>
                  <a:pt x="360" y="0"/>
                </a:lnTo>
                <a:lnTo>
                  <a:pt x="631" y="0"/>
                </a:lnTo>
                <a:lnTo>
                  <a:pt x="271" y="909"/>
                </a:lnTo>
                <a:lnTo>
                  <a:pt x="0" y="909"/>
                </a:lnTo>
                <a:close/>
              </a:path>
            </a:pathLst>
          </a:custGeom>
          <a:solidFill>
            <a:srgbClr val="C82E2B">
              <a:alpha val="100000"/>
            </a:srgbClr>
          </a:solidFill>
          <a:ln cap="flat">
            <a:noFill/>
            <a:prstDash val="solid"/>
            <a:miter lim="0"/>
          </a:ln>
        </p:spPr>
        <p:txBody>
          <a:bodyPr rtlCol="0"/>
          <a:lstStyle/>
          <a:p>
            <a:pPr algn="ctr"/>
            <a:endParaRPr lang="zh-CN" altLang="en-US"/>
          </a:p>
        </p:txBody>
      </p:sp>
      <p:pic>
        <p:nvPicPr>
          <p:cNvPr id="150" name="picture 150"/>
          <p:cNvPicPr>
            <a:picLocks noChangeAspect="1"/>
          </p:cNvPicPr>
          <p:nvPr/>
        </p:nvPicPr>
        <p:blipFill>
          <a:blip r:embed="rId4"/>
          <a:stretch>
            <a:fillRect/>
          </a:stretch>
        </p:blipFill>
        <p:spPr>
          <a:xfrm rot="21600000">
            <a:off x="8761149" y="2415710"/>
            <a:ext cx="1813913" cy="1612078"/>
          </a:xfrm>
          <a:prstGeom prst="rect">
            <a:avLst/>
          </a:prstGeom>
        </p:spPr>
      </p:pic>
      <p:graphicFrame>
        <p:nvGraphicFramePr>
          <p:cNvPr id="152" name="table 152"/>
          <p:cNvGraphicFramePr>
            <a:graphicFrameLocks noGrp="1"/>
          </p:cNvGraphicFramePr>
          <p:nvPr/>
        </p:nvGraphicFramePr>
        <p:xfrm>
          <a:off x="4252213" y="1055497"/>
          <a:ext cx="2912110" cy="639445"/>
        </p:xfrm>
        <a:graphic>
          <a:graphicData uri="http://schemas.openxmlformats.org/drawingml/2006/table">
            <a:tbl>
              <a:tblPr>
                <a:solidFill>
                  <a:srgbClr val="F1C8C5"/>
                </a:solidFill>
              </a:tblPr>
              <a:tblGrid>
                <a:gridCol w="2912110"/>
              </a:tblGrid>
              <a:tr h="626745">
                <a:tc>
                  <a:txBody>
                    <a:bodyPr/>
                    <a:lstStyle/>
                    <a:p>
                      <a:pPr algn="l" rtl="0" eaLnBrk="0">
                        <a:lnSpc>
                          <a:spcPct val="111000"/>
                        </a:lnSpc>
                      </a:pPr>
                      <a:endParaRPr lang="en-US" altLang="en-US" sz="800" dirty="0"/>
                    </a:p>
                    <a:p>
                      <a:pPr marL="872490" algn="l" rtl="0" eaLnBrk="0">
                        <a:lnSpc>
                          <a:spcPct val="98000"/>
                        </a:lnSpc>
                        <a:spcBef>
                          <a:spcPts val="5"/>
                        </a:spcBef>
                      </a:pPr>
                      <a:r>
                        <a:rPr sz="32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结   婚</a:t>
                      </a:r>
                      <a:endParaRPr lang="en-US" altLang="en-US" sz="3200" dirty="0"/>
                    </a:p>
                  </a:txBody>
                  <a:tcPr marL="0" marR="0" marT="0" marB="0" vert="horz">
                    <a:lnL w="12700" cap="flat" cmpd="sng" algn="ctr">
                      <a:solidFill>
                        <a:srgbClr val="F1C8C5"/>
                      </a:solidFill>
                      <a:prstDash val="solid"/>
                      <a:round/>
                      <a:headEnd type="none" w="med" len="med"/>
                      <a:tailEnd type="none" w="med" len="med"/>
                    </a:lnL>
                    <a:lnR w="12700" cap="flat" cmpd="sng" algn="ctr">
                      <a:solidFill>
                        <a:srgbClr val="F1C8C5"/>
                      </a:solidFill>
                      <a:prstDash val="solid"/>
                      <a:round/>
                      <a:headEnd type="none" w="med" len="med"/>
                      <a:tailEnd type="none" w="med" len="med"/>
                    </a:lnR>
                    <a:lnT w="12700" cap="flat" cmpd="sng" algn="ctr">
                      <a:solidFill>
                        <a:srgbClr val="F1C8C5"/>
                      </a:solidFill>
                      <a:prstDash val="solid"/>
                      <a:round/>
                      <a:headEnd type="none" w="med" len="med"/>
                      <a:tailEnd type="none" w="med" len="med"/>
                    </a:lnT>
                    <a:lnB w="12700" cap="flat" cmpd="sng" algn="ctr">
                      <a:solidFill>
                        <a:srgbClr val="F1C8C5"/>
                      </a:solidFill>
                      <a:prstDash val="solid"/>
                      <a:round/>
                      <a:headEnd type="none" w="med" len="med"/>
                      <a:tailEnd type="none" w="med" len="med"/>
                    </a:lnB>
                    <a:solidFill>
                      <a:srgbClr val="F1C8C5"/>
                    </a:solidFill>
                  </a:tcPr>
                </a:tc>
              </a:tr>
            </a:tbl>
          </a:graphicData>
        </a:graphic>
      </p:graphicFrame>
      <p:sp>
        <p:nvSpPr>
          <p:cNvPr id="154" name="textbox 154"/>
          <p:cNvSpPr/>
          <p:nvPr/>
        </p:nvSpPr>
        <p:spPr>
          <a:xfrm>
            <a:off x="3512057" y="2142134"/>
            <a:ext cx="4420234" cy="381634"/>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7000"/>
              </a:lnSpc>
            </a:pPr>
            <a:r>
              <a:rPr sz="2400" b="1" kern="0" spc="-40" dirty="0">
                <a:solidFill>
                  <a:srgbClr val="C00000">
                    <a:alpha val="100000"/>
                  </a:srgbClr>
                </a:solidFill>
                <a:latin typeface="微软雅黑" panose="020B0503020204020204" charset="-122"/>
                <a:ea typeface="微软雅黑" panose="020B0503020204020204" charset="-122"/>
                <a:cs typeface="微软雅黑" panose="020B0503020204020204" charset="-122"/>
              </a:rPr>
              <a:t>费用标准：</a:t>
            </a:r>
            <a:r>
              <a:rPr sz="18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1000元/</a:t>
            </a:r>
            <a:r>
              <a:rPr sz="18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会员，现金</a:t>
            </a:r>
            <a:r>
              <a:rPr lang="zh-CN" altLang="en-US" sz="18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或</a:t>
            </a:r>
            <a:r>
              <a:rPr sz="18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实物。</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男女方会员可</a:t>
            </a:r>
            <a:r>
              <a:rPr kern="0" spc="-6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同时慰问</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，以</a:t>
            </a:r>
            <a:r>
              <a:rPr b="1" kern="0" spc="-60" dirty="0">
                <a:solidFill>
                  <a:srgbClr val="FF0000">
                    <a:alpha val="100000"/>
                  </a:srgbClr>
                </a:solidFill>
                <a:latin typeface="微软雅黑" panose="020B0503020204020204" charset="-122"/>
                <a:ea typeface="微软雅黑" panose="020B0503020204020204" charset="-122"/>
                <a:cs typeface="微软雅黑" panose="020B0503020204020204" charset="-122"/>
                <a:sym typeface="+mn-ea"/>
              </a:rPr>
              <a:t>女方</a:t>
            </a:r>
            <a:r>
              <a:rPr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报账为主。</a:t>
            </a:r>
            <a:endParaRPr lang="en-US" altLang="en-US" dirty="0"/>
          </a:p>
          <a:p>
            <a:pPr marL="12700" algn="l" rtl="0" eaLnBrk="0">
              <a:lnSpc>
                <a:spcPct val="97000"/>
              </a:lnSpc>
            </a:pPr>
            <a:endParaRPr lang="en-US" altLang="en-US" sz="1800" dirty="0"/>
          </a:p>
        </p:txBody>
      </p:sp>
      <p:sp>
        <p:nvSpPr>
          <p:cNvPr id="156" name="path"/>
          <p:cNvSpPr/>
          <p:nvPr/>
        </p:nvSpPr>
        <p:spPr>
          <a:xfrm>
            <a:off x="3420363" y="1982342"/>
            <a:ext cx="4681982" cy="129921"/>
          </a:xfrm>
          <a:custGeom>
            <a:avLst/>
            <a:gdLst/>
            <a:ahLst/>
            <a:cxnLst/>
            <a:rect l="0" t="0" r="0" b="0"/>
            <a:pathLst>
              <a:path w="7373" h="204">
                <a:moveTo>
                  <a:pt x="30" y="174"/>
                </a:moveTo>
                <a:cubicBezTo>
                  <a:pt x="30" y="94"/>
                  <a:pt x="94" y="30"/>
                  <a:pt x="174" y="30"/>
                </a:cubicBezTo>
                <a:lnTo>
                  <a:pt x="7198" y="30"/>
                </a:lnTo>
                <a:cubicBezTo>
                  <a:pt x="7278" y="30"/>
                  <a:pt x="7343" y="94"/>
                  <a:pt x="7343" y="174"/>
                </a:cubicBezTo>
              </a:path>
            </a:pathLst>
          </a:custGeom>
          <a:noFill/>
          <a:ln w="38100" cap="flat">
            <a:solidFill>
              <a:srgbClr val="F1C8C5">
                <a:alpha val="100000"/>
              </a:srgbClr>
            </a:solidFill>
            <a:prstDash val="solid"/>
            <a:miter lim="1000000"/>
          </a:ln>
        </p:spPr>
        <p:txBody>
          <a:bodyPr rtlCol="0"/>
          <a:lstStyle/>
          <a:p>
            <a:pPr algn="ctr"/>
            <a:endParaRPr lang="zh-CN" altLang="en-US"/>
          </a:p>
        </p:txBody>
      </p:sp>
      <p:sp>
        <p:nvSpPr>
          <p:cNvPr id="158" name="path"/>
          <p:cNvSpPr/>
          <p:nvPr/>
        </p:nvSpPr>
        <p:spPr>
          <a:xfrm>
            <a:off x="3382010" y="2857500"/>
            <a:ext cx="4681855" cy="76200"/>
          </a:xfrm>
          <a:custGeom>
            <a:avLst/>
            <a:gdLst/>
            <a:ahLst/>
            <a:cxnLst/>
            <a:rect l="0" t="0" r="0" b="0"/>
            <a:pathLst>
              <a:path w="7373" h="204">
                <a:moveTo>
                  <a:pt x="7343" y="30"/>
                </a:moveTo>
                <a:cubicBezTo>
                  <a:pt x="7343" y="109"/>
                  <a:pt x="7278" y="174"/>
                  <a:pt x="7198" y="174"/>
                </a:cubicBezTo>
                <a:lnTo>
                  <a:pt x="174" y="174"/>
                </a:lnTo>
                <a:cubicBezTo>
                  <a:pt x="94" y="174"/>
                  <a:pt x="30" y="109"/>
                  <a:pt x="30" y="30"/>
                </a:cubicBezTo>
              </a:path>
            </a:pathLst>
          </a:custGeom>
          <a:noFill/>
          <a:ln w="38100" cap="flat">
            <a:solidFill>
              <a:srgbClr val="F1C8C5">
                <a:alpha val="100000"/>
              </a:srgbClr>
            </a:solidFill>
            <a:prstDash val="solid"/>
            <a:miter lim="1000000"/>
          </a:ln>
        </p:spPr>
        <p:txBody>
          <a:bodyPr rtlCol="0"/>
          <a:lstStyle/>
          <a:p>
            <a:pPr algn="ctr"/>
            <a:endParaRPr lang="zh-CN" altLang="en-US"/>
          </a:p>
        </p:txBody>
      </p:sp>
      <p:pic>
        <p:nvPicPr>
          <p:cNvPr id="160" name="picture 160"/>
          <p:cNvPicPr>
            <a:picLocks noChangeAspect="1"/>
          </p:cNvPicPr>
          <p:nvPr/>
        </p:nvPicPr>
        <p:blipFill>
          <a:blip r:embed="rId5"/>
          <a:stretch>
            <a:fillRect/>
          </a:stretch>
        </p:blipFill>
        <p:spPr>
          <a:xfrm rot="21600000">
            <a:off x="11189461" y="315252"/>
            <a:ext cx="656750" cy="657795"/>
          </a:xfrm>
          <a:prstGeom prst="rect">
            <a:avLst/>
          </a:prstGeom>
        </p:spPr>
      </p:pic>
      <p:grpSp>
        <p:nvGrpSpPr>
          <p:cNvPr id="14" name="group 14"/>
          <p:cNvGrpSpPr/>
          <p:nvPr/>
        </p:nvGrpSpPr>
        <p:grpSpPr>
          <a:xfrm rot="21600000">
            <a:off x="9427844" y="4199001"/>
            <a:ext cx="425704" cy="380111"/>
            <a:chOff x="0" y="0"/>
            <a:chExt cx="425704" cy="380111"/>
          </a:xfrm>
        </p:grpSpPr>
        <p:sp>
          <p:nvSpPr>
            <p:cNvPr id="162" name="path"/>
            <p:cNvSpPr/>
            <p:nvPr/>
          </p:nvSpPr>
          <p:spPr>
            <a:xfrm>
              <a:off x="6350" y="6350"/>
              <a:ext cx="413004" cy="367411"/>
            </a:xfrm>
            <a:custGeom>
              <a:avLst/>
              <a:gdLst/>
              <a:ahLst/>
              <a:cxnLst/>
              <a:rect l="0" t="0" r="0" b="0"/>
              <a:pathLst>
                <a:path w="650" h="578">
                  <a:moveTo>
                    <a:pt x="0" y="229"/>
                  </a:moveTo>
                  <a:lnTo>
                    <a:pt x="230" y="229"/>
                  </a:lnTo>
                  <a:lnTo>
                    <a:pt x="230" y="0"/>
                  </a:lnTo>
                  <a:lnTo>
                    <a:pt x="420" y="0"/>
                  </a:lnTo>
                  <a:lnTo>
                    <a:pt x="420" y="229"/>
                  </a:lnTo>
                  <a:lnTo>
                    <a:pt x="650" y="229"/>
                  </a:lnTo>
                  <a:lnTo>
                    <a:pt x="650" y="348"/>
                  </a:lnTo>
                  <a:lnTo>
                    <a:pt x="420" y="348"/>
                  </a:lnTo>
                  <a:lnTo>
                    <a:pt x="420" y="578"/>
                  </a:lnTo>
                  <a:lnTo>
                    <a:pt x="230" y="578"/>
                  </a:lnTo>
                  <a:lnTo>
                    <a:pt x="230" y="348"/>
                  </a:lnTo>
                  <a:lnTo>
                    <a:pt x="0" y="348"/>
                  </a:lnTo>
                  <a:lnTo>
                    <a:pt x="0" y="229"/>
                  </a:lnTo>
                  <a:close/>
                </a:path>
              </a:pathLst>
            </a:custGeom>
            <a:solidFill>
              <a:srgbClr val="C00000">
                <a:alpha val="100000"/>
              </a:srgbClr>
            </a:solidFill>
            <a:ln cap="flat">
              <a:noFill/>
              <a:prstDash val="solid"/>
              <a:miter lim="0"/>
            </a:ln>
          </p:spPr>
          <p:txBody>
            <a:bodyPr rtlCol="0"/>
            <a:lstStyle/>
            <a:p>
              <a:pPr algn="ctr"/>
              <a:endParaRPr lang="zh-CN" altLang="en-US"/>
            </a:p>
          </p:txBody>
        </p:sp>
        <p:sp>
          <p:nvSpPr>
            <p:cNvPr id="164" name="path"/>
            <p:cNvSpPr/>
            <p:nvPr/>
          </p:nvSpPr>
          <p:spPr>
            <a:xfrm>
              <a:off x="0" y="0"/>
              <a:ext cx="425704" cy="380111"/>
            </a:xfrm>
            <a:custGeom>
              <a:avLst/>
              <a:gdLst/>
              <a:ahLst/>
              <a:cxnLst/>
              <a:rect l="0" t="0" r="0" b="0"/>
              <a:pathLst>
                <a:path w="670" h="598">
                  <a:moveTo>
                    <a:pt x="10" y="239"/>
                  </a:moveTo>
                  <a:lnTo>
                    <a:pt x="240" y="239"/>
                  </a:lnTo>
                  <a:lnTo>
                    <a:pt x="240" y="10"/>
                  </a:lnTo>
                  <a:lnTo>
                    <a:pt x="430" y="10"/>
                  </a:lnTo>
                  <a:lnTo>
                    <a:pt x="430" y="239"/>
                  </a:lnTo>
                  <a:lnTo>
                    <a:pt x="660" y="239"/>
                  </a:lnTo>
                  <a:lnTo>
                    <a:pt x="660" y="358"/>
                  </a:lnTo>
                  <a:lnTo>
                    <a:pt x="430" y="358"/>
                  </a:lnTo>
                  <a:lnTo>
                    <a:pt x="430" y="588"/>
                  </a:lnTo>
                  <a:lnTo>
                    <a:pt x="240" y="588"/>
                  </a:lnTo>
                  <a:lnTo>
                    <a:pt x="240" y="358"/>
                  </a:lnTo>
                  <a:lnTo>
                    <a:pt x="10" y="358"/>
                  </a:lnTo>
                  <a:lnTo>
                    <a:pt x="10" y="239"/>
                  </a:lnTo>
                  <a:close/>
                </a:path>
              </a:pathLst>
            </a:custGeom>
            <a:noFill/>
            <a:ln w="12700" cap="flat">
              <a:solidFill>
                <a:srgbClr val="C00000">
                  <a:alpha val="100000"/>
                </a:srgbClr>
              </a:solidFill>
              <a:prstDash val="solid"/>
              <a:miter lim="1000000"/>
            </a:ln>
          </p:spPr>
          <p:txBody>
            <a:bodyPr rtlCol="0"/>
            <a:lstStyle/>
            <a:p>
              <a:pPr algn="ctr"/>
              <a:endParaRPr lang="zh-CN" altLang="en-US"/>
            </a:p>
          </p:txBody>
        </p:sp>
      </p:grpSp>
      <p:grpSp>
        <p:nvGrpSpPr>
          <p:cNvPr id="16" name="group 16"/>
          <p:cNvGrpSpPr/>
          <p:nvPr/>
        </p:nvGrpSpPr>
        <p:grpSpPr>
          <a:xfrm rot="21600000">
            <a:off x="5473557" y="1695322"/>
            <a:ext cx="474884" cy="195148"/>
            <a:chOff x="0" y="0"/>
            <a:chExt cx="474884" cy="195148"/>
          </a:xfrm>
        </p:grpSpPr>
        <p:sp>
          <p:nvSpPr>
            <p:cNvPr id="166" name="path"/>
            <p:cNvSpPr/>
            <p:nvPr/>
          </p:nvSpPr>
          <p:spPr>
            <a:xfrm>
              <a:off x="2301" y="6350"/>
              <a:ext cx="470280" cy="182879"/>
            </a:xfrm>
            <a:custGeom>
              <a:avLst/>
              <a:gdLst/>
              <a:ahLst/>
              <a:cxnLst/>
              <a:rect l="0" t="0" r="0" b="0"/>
              <a:pathLst>
                <a:path w="740" h="287">
                  <a:moveTo>
                    <a:pt x="0" y="143"/>
                  </a:moveTo>
                  <a:lnTo>
                    <a:pt x="185" y="143"/>
                  </a:lnTo>
                  <a:lnTo>
                    <a:pt x="185" y="0"/>
                  </a:lnTo>
                  <a:lnTo>
                    <a:pt x="555" y="0"/>
                  </a:lnTo>
                  <a:lnTo>
                    <a:pt x="555" y="143"/>
                  </a:lnTo>
                  <a:lnTo>
                    <a:pt x="740" y="143"/>
                  </a:lnTo>
                  <a:lnTo>
                    <a:pt x="370" y="287"/>
                  </a:lnTo>
                  <a:lnTo>
                    <a:pt x="0" y="143"/>
                  </a:lnTo>
                  <a:close/>
                </a:path>
              </a:pathLst>
            </a:custGeom>
            <a:solidFill>
              <a:srgbClr val="F1C8C5">
                <a:alpha val="100000"/>
              </a:srgbClr>
            </a:solidFill>
            <a:ln cap="flat">
              <a:noFill/>
              <a:prstDash val="solid"/>
              <a:miter lim="0"/>
            </a:ln>
          </p:spPr>
          <p:txBody>
            <a:bodyPr rtlCol="0"/>
            <a:lstStyle/>
            <a:p>
              <a:pPr algn="ctr"/>
              <a:endParaRPr lang="zh-CN" altLang="en-US"/>
            </a:p>
          </p:txBody>
        </p:sp>
        <p:sp>
          <p:nvSpPr>
            <p:cNvPr id="168" name="path"/>
            <p:cNvSpPr/>
            <p:nvPr/>
          </p:nvSpPr>
          <p:spPr>
            <a:xfrm>
              <a:off x="0" y="0"/>
              <a:ext cx="474884" cy="195148"/>
            </a:xfrm>
            <a:custGeom>
              <a:avLst/>
              <a:gdLst/>
              <a:ahLst/>
              <a:cxnLst/>
              <a:rect l="0" t="0" r="0" b="0"/>
              <a:pathLst>
                <a:path w="747" h="307">
                  <a:moveTo>
                    <a:pt x="3" y="153"/>
                  </a:moveTo>
                  <a:lnTo>
                    <a:pt x="188" y="153"/>
                  </a:lnTo>
                  <a:lnTo>
                    <a:pt x="188" y="10"/>
                  </a:lnTo>
                  <a:lnTo>
                    <a:pt x="559" y="10"/>
                  </a:lnTo>
                  <a:lnTo>
                    <a:pt x="559" y="153"/>
                  </a:lnTo>
                  <a:lnTo>
                    <a:pt x="744" y="153"/>
                  </a:lnTo>
                  <a:lnTo>
                    <a:pt x="374" y="297"/>
                  </a:lnTo>
                  <a:lnTo>
                    <a:pt x="3" y="153"/>
                  </a:lnTo>
                  <a:close/>
                </a:path>
              </a:pathLst>
            </a:custGeom>
            <a:noFill/>
            <a:ln w="12700" cap="flat">
              <a:solidFill>
                <a:srgbClr val="F1C8C5">
                  <a:alpha val="100000"/>
                </a:srgbClr>
              </a:solidFill>
              <a:prstDash val="solid"/>
              <a:miter lim="1000000"/>
            </a:ln>
          </p:spPr>
          <p:txBody>
            <a:bodyPr rtlCol="0"/>
            <a:lstStyle/>
            <a:p>
              <a:pPr algn="ctr"/>
              <a:endParaRPr lang="zh-CN" altLang="en-US"/>
            </a:p>
          </p:txBody>
        </p:sp>
      </p:grpSp>
      <p:grpSp>
        <p:nvGrpSpPr>
          <p:cNvPr id="18" name="group 18"/>
          <p:cNvGrpSpPr/>
          <p:nvPr/>
        </p:nvGrpSpPr>
        <p:grpSpPr>
          <a:xfrm rot="21600000">
            <a:off x="5469112" y="5259577"/>
            <a:ext cx="474884" cy="195148"/>
            <a:chOff x="0" y="0"/>
            <a:chExt cx="474884" cy="195148"/>
          </a:xfrm>
        </p:grpSpPr>
        <p:sp>
          <p:nvSpPr>
            <p:cNvPr id="170" name="path"/>
            <p:cNvSpPr/>
            <p:nvPr/>
          </p:nvSpPr>
          <p:spPr>
            <a:xfrm>
              <a:off x="2301" y="6350"/>
              <a:ext cx="470280" cy="182880"/>
            </a:xfrm>
            <a:custGeom>
              <a:avLst/>
              <a:gdLst/>
              <a:ahLst/>
              <a:cxnLst/>
              <a:rect l="0" t="0" r="0" b="0"/>
              <a:pathLst>
                <a:path w="740" h="288">
                  <a:moveTo>
                    <a:pt x="0" y="144"/>
                  </a:moveTo>
                  <a:lnTo>
                    <a:pt x="185" y="144"/>
                  </a:lnTo>
                  <a:lnTo>
                    <a:pt x="185" y="0"/>
                  </a:lnTo>
                  <a:lnTo>
                    <a:pt x="555" y="0"/>
                  </a:lnTo>
                  <a:lnTo>
                    <a:pt x="555" y="144"/>
                  </a:lnTo>
                  <a:lnTo>
                    <a:pt x="740" y="144"/>
                  </a:lnTo>
                  <a:lnTo>
                    <a:pt x="370" y="288"/>
                  </a:lnTo>
                  <a:lnTo>
                    <a:pt x="0" y="144"/>
                  </a:lnTo>
                  <a:close/>
                </a:path>
              </a:pathLst>
            </a:custGeom>
            <a:solidFill>
              <a:srgbClr val="F1C8C5">
                <a:alpha val="100000"/>
              </a:srgbClr>
            </a:solidFill>
            <a:ln cap="flat">
              <a:noFill/>
              <a:prstDash val="solid"/>
              <a:miter lim="0"/>
            </a:ln>
          </p:spPr>
          <p:txBody>
            <a:bodyPr rtlCol="0"/>
            <a:lstStyle/>
            <a:p>
              <a:pPr algn="ctr"/>
              <a:endParaRPr lang="zh-CN" altLang="en-US"/>
            </a:p>
          </p:txBody>
        </p:sp>
        <p:sp>
          <p:nvSpPr>
            <p:cNvPr id="172" name="path"/>
            <p:cNvSpPr/>
            <p:nvPr/>
          </p:nvSpPr>
          <p:spPr>
            <a:xfrm>
              <a:off x="0" y="0"/>
              <a:ext cx="474884" cy="195148"/>
            </a:xfrm>
            <a:custGeom>
              <a:avLst/>
              <a:gdLst/>
              <a:ahLst/>
              <a:cxnLst/>
              <a:rect l="0" t="0" r="0" b="0"/>
              <a:pathLst>
                <a:path w="747" h="307">
                  <a:moveTo>
                    <a:pt x="3" y="154"/>
                  </a:moveTo>
                  <a:lnTo>
                    <a:pt x="188" y="154"/>
                  </a:lnTo>
                  <a:lnTo>
                    <a:pt x="188" y="10"/>
                  </a:lnTo>
                  <a:lnTo>
                    <a:pt x="559" y="10"/>
                  </a:lnTo>
                  <a:lnTo>
                    <a:pt x="559" y="154"/>
                  </a:lnTo>
                  <a:lnTo>
                    <a:pt x="744" y="154"/>
                  </a:lnTo>
                  <a:lnTo>
                    <a:pt x="374" y="298"/>
                  </a:lnTo>
                  <a:lnTo>
                    <a:pt x="3" y="154"/>
                  </a:lnTo>
                  <a:close/>
                </a:path>
              </a:pathLst>
            </a:custGeom>
            <a:noFill/>
            <a:ln w="12700" cap="flat">
              <a:solidFill>
                <a:srgbClr val="F1C8C5">
                  <a:alpha val="100000"/>
                </a:srgbClr>
              </a:solidFill>
              <a:prstDash val="solid"/>
              <a:miter lim="1000000"/>
            </a:ln>
          </p:spPr>
          <p:txBody>
            <a:bodyPr rtlCol="0"/>
            <a:lstStyle/>
            <a:p>
              <a:pPr algn="ctr"/>
              <a:endParaRPr lang="zh-CN" altLang="en-US"/>
            </a:p>
          </p:txBody>
        </p:sp>
      </p:grpSp>
      <p:grpSp>
        <p:nvGrpSpPr>
          <p:cNvPr id="20" name="group 20"/>
          <p:cNvGrpSpPr/>
          <p:nvPr/>
        </p:nvGrpSpPr>
        <p:grpSpPr>
          <a:xfrm rot="21600000">
            <a:off x="5466572" y="2959480"/>
            <a:ext cx="474883" cy="195148"/>
            <a:chOff x="0" y="0"/>
            <a:chExt cx="474883" cy="195148"/>
          </a:xfrm>
        </p:grpSpPr>
        <p:sp>
          <p:nvSpPr>
            <p:cNvPr id="174" name="path"/>
            <p:cNvSpPr/>
            <p:nvPr/>
          </p:nvSpPr>
          <p:spPr>
            <a:xfrm>
              <a:off x="2301" y="6350"/>
              <a:ext cx="470280" cy="182879"/>
            </a:xfrm>
            <a:custGeom>
              <a:avLst/>
              <a:gdLst/>
              <a:ahLst/>
              <a:cxnLst/>
              <a:rect l="0" t="0" r="0" b="0"/>
              <a:pathLst>
                <a:path w="740" h="287">
                  <a:moveTo>
                    <a:pt x="0" y="144"/>
                  </a:moveTo>
                  <a:lnTo>
                    <a:pt x="185" y="144"/>
                  </a:lnTo>
                  <a:lnTo>
                    <a:pt x="185" y="0"/>
                  </a:lnTo>
                  <a:lnTo>
                    <a:pt x="555" y="0"/>
                  </a:lnTo>
                  <a:lnTo>
                    <a:pt x="555" y="144"/>
                  </a:lnTo>
                  <a:lnTo>
                    <a:pt x="740" y="144"/>
                  </a:lnTo>
                  <a:lnTo>
                    <a:pt x="370" y="287"/>
                  </a:lnTo>
                  <a:lnTo>
                    <a:pt x="0" y="144"/>
                  </a:lnTo>
                  <a:close/>
                </a:path>
              </a:pathLst>
            </a:custGeom>
            <a:solidFill>
              <a:srgbClr val="F1C8C5">
                <a:alpha val="100000"/>
              </a:srgbClr>
            </a:solidFill>
            <a:ln cap="flat">
              <a:noFill/>
              <a:prstDash val="solid"/>
              <a:miter lim="0"/>
            </a:ln>
          </p:spPr>
          <p:txBody>
            <a:bodyPr rtlCol="0"/>
            <a:lstStyle/>
            <a:p>
              <a:pPr algn="ctr"/>
              <a:endParaRPr lang="zh-CN" altLang="en-US"/>
            </a:p>
          </p:txBody>
        </p:sp>
        <p:sp>
          <p:nvSpPr>
            <p:cNvPr id="176" name="path"/>
            <p:cNvSpPr/>
            <p:nvPr/>
          </p:nvSpPr>
          <p:spPr>
            <a:xfrm>
              <a:off x="0" y="0"/>
              <a:ext cx="474883" cy="195148"/>
            </a:xfrm>
            <a:custGeom>
              <a:avLst/>
              <a:gdLst/>
              <a:ahLst/>
              <a:cxnLst/>
              <a:rect l="0" t="0" r="0" b="0"/>
              <a:pathLst>
                <a:path w="747" h="307">
                  <a:moveTo>
                    <a:pt x="3" y="154"/>
                  </a:moveTo>
                  <a:lnTo>
                    <a:pt x="188" y="154"/>
                  </a:lnTo>
                  <a:lnTo>
                    <a:pt x="188" y="10"/>
                  </a:lnTo>
                  <a:lnTo>
                    <a:pt x="559" y="10"/>
                  </a:lnTo>
                  <a:lnTo>
                    <a:pt x="559" y="154"/>
                  </a:lnTo>
                  <a:lnTo>
                    <a:pt x="744" y="154"/>
                  </a:lnTo>
                  <a:lnTo>
                    <a:pt x="374" y="297"/>
                  </a:lnTo>
                  <a:lnTo>
                    <a:pt x="3" y="154"/>
                  </a:lnTo>
                  <a:close/>
                </a:path>
              </a:pathLst>
            </a:custGeom>
            <a:noFill/>
            <a:ln w="12700" cap="flat">
              <a:solidFill>
                <a:srgbClr val="F1C8C5">
                  <a:alpha val="100000"/>
                </a:srgbClr>
              </a:solidFill>
              <a:prstDash val="solid"/>
              <a:miter lim="1000000"/>
            </a:ln>
          </p:spPr>
          <p:txBody>
            <a:bodyPr rtlCol="0"/>
            <a:lstStyle/>
            <a:p>
              <a:pPr algn="ctr"/>
              <a:endParaRPr lang="zh-CN" altLang="en-US"/>
            </a:p>
          </p:txBody>
        </p:sp>
      </p:grpSp>
      <p:sp>
        <p:nvSpPr>
          <p:cNvPr id="178" name="path"/>
          <p:cNvSpPr/>
          <p:nvPr/>
        </p:nvSpPr>
        <p:spPr>
          <a:xfrm>
            <a:off x="3382263" y="2204339"/>
            <a:ext cx="38100" cy="367157"/>
          </a:xfrm>
          <a:custGeom>
            <a:avLst/>
            <a:gdLst/>
            <a:ahLst/>
            <a:cxnLst/>
            <a:rect l="0" t="0" r="0" b="0"/>
            <a:pathLst>
              <a:path w="60" h="578">
                <a:moveTo>
                  <a:pt x="30" y="578"/>
                </a:moveTo>
                <a:lnTo>
                  <a:pt x="30" y="0"/>
                </a:lnTo>
              </a:path>
            </a:pathLst>
          </a:custGeom>
          <a:noFill/>
          <a:ln w="38100" cap="flat">
            <a:solidFill>
              <a:srgbClr val="F1C8C5">
                <a:alpha val="100000"/>
              </a:srgbClr>
            </a:solidFill>
            <a:prstDash val="solid"/>
            <a:miter lim="1000000"/>
          </a:ln>
        </p:spPr>
        <p:txBody>
          <a:bodyPr rtlCol="0"/>
          <a:lstStyle/>
          <a:p>
            <a:pPr algn="ctr"/>
            <a:endParaRPr lang="zh-CN" altLang="en-US"/>
          </a:p>
        </p:txBody>
      </p:sp>
      <p:sp>
        <p:nvSpPr>
          <p:cNvPr id="180" name="path"/>
          <p:cNvSpPr/>
          <p:nvPr/>
        </p:nvSpPr>
        <p:spPr>
          <a:xfrm>
            <a:off x="8026146" y="2204339"/>
            <a:ext cx="38100" cy="367157"/>
          </a:xfrm>
          <a:custGeom>
            <a:avLst/>
            <a:gdLst/>
            <a:ahLst/>
            <a:cxnLst/>
            <a:rect l="0" t="0" r="0" b="0"/>
            <a:pathLst>
              <a:path w="60" h="578">
                <a:moveTo>
                  <a:pt x="30" y="0"/>
                </a:moveTo>
                <a:lnTo>
                  <a:pt x="30" y="578"/>
                </a:lnTo>
              </a:path>
            </a:pathLst>
          </a:custGeom>
          <a:noFill/>
          <a:ln w="38100" cap="flat">
            <a:solidFill>
              <a:srgbClr val="F1C8C5">
                <a:alpha val="100000"/>
              </a:srgbClr>
            </a:solidFill>
            <a:prstDash val="solid"/>
            <a:miter lim="1000000"/>
          </a:ln>
        </p:spPr>
        <p:txBody>
          <a:bodyPr rtlCol="0"/>
          <a:lstStyle/>
          <a:p>
            <a:pPr algn="ctr"/>
            <a:endParaRPr lang="zh-CN" altLang="en-US"/>
          </a:p>
        </p:txBody>
      </p:sp>
    </p:spTree>
  </p:cSld>
  <p:clrMapOvr>
    <a:masterClrMapping/>
  </p:clrMapOvr>
</p:sld>
</file>

<file path=ppt/tags/tag1.xml><?xml version="1.0" encoding="utf-8"?>
<p:tagLst xmlns:p="http://schemas.openxmlformats.org/presentationml/2006/main">
  <p:tag name="KSO_WM_UNIT_PLACING_PICTURE_USER_VIEWPORT" val="{&quot;height&quot;:3627,&quot;width&quot;:19200}"/>
</p:tagLst>
</file>

<file path=ppt/tags/tag10.xml><?xml version="1.0" encoding="utf-8"?>
<p:tagLst xmlns:p="http://schemas.openxmlformats.org/presentationml/2006/main">
  <p:tag name="TABLE_ENDDRAG_ORIGIN_RECT" val="571*65"/>
  <p:tag name="TABLE_ENDDRAG_RECT" val="219*90*571*65"/>
</p:tagLst>
</file>

<file path=ppt/tags/tag11.xml><?xml version="1.0" encoding="utf-8"?>
<p:tagLst xmlns:p="http://schemas.openxmlformats.org/presentationml/2006/main">
  <p:tag name="TABLE_ENDDRAG_ORIGIN_RECT" val="691*157"/>
  <p:tag name="TABLE_ENDDRAG_RECT" val="156*235*691*157"/>
</p:tagLst>
</file>

<file path=ppt/tags/tag12.xml><?xml version="1.0" encoding="utf-8"?>
<p:tagLst xmlns:p="http://schemas.openxmlformats.org/presentationml/2006/main">
  <p:tag name="TABLE_ENDDRAG_ORIGIN_RECT" val="571*65"/>
  <p:tag name="TABLE_ENDDRAG_RECT" val="219*90*571*65"/>
</p:tagLst>
</file>

<file path=ppt/tags/tag13.xml><?xml version="1.0" encoding="utf-8"?>
<p:tagLst xmlns:p="http://schemas.openxmlformats.org/presentationml/2006/main">
  <p:tag name="TABLE_ENDDRAG_ORIGIN_RECT" val="571*65"/>
  <p:tag name="TABLE_ENDDRAG_RECT" val="219*90*571*65"/>
</p:tagLst>
</file>

<file path=ppt/tags/tag14.xml><?xml version="1.0" encoding="utf-8"?>
<p:tagLst xmlns:p="http://schemas.openxmlformats.org/presentationml/2006/main">
  <p:tag name="TABLE_ENDDRAG_ORIGIN_RECT" val="368*48"/>
  <p:tag name="TABLE_ENDDRAG_RECT" val="266*476*368*49"/>
</p:tagLst>
</file>

<file path=ppt/tags/tag15.xml><?xml version="1.0" encoding="utf-8"?>
<p:tagLst xmlns:p="http://schemas.openxmlformats.org/presentationml/2006/main">
  <p:tag name="TABLE_ENDDRAG_ORIGIN_RECT" val="397*194"/>
  <p:tag name="TABLE_ENDDRAG_RECT" val="250*255*397*194"/>
</p:tagLst>
</file>

<file path=ppt/tags/tag16.xml><?xml version="1.0" encoding="utf-8"?>
<p:tagLst xmlns:p="http://schemas.openxmlformats.org/presentationml/2006/main">
  <p:tag name="TABLE_ENDDRAG_ORIGIN_RECT" val="397*81"/>
  <p:tag name="TABLE_ENDDRAG_RECT" val="250*153*397*81"/>
</p:tagLst>
</file>

<file path=ppt/tags/tag17.xml><?xml version="1.0" encoding="utf-8"?>
<p:tagLst xmlns:p="http://schemas.openxmlformats.org/presentationml/2006/main">
  <p:tag name="TABLE_ENDDRAG_ORIGIN_RECT" val="397*93"/>
  <p:tag name="TABLE_ENDDRAG_RECT" val="250*433*397*93"/>
</p:tagLst>
</file>

<file path=ppt/tags/tag18.xml><?xml version="1.0" encoding="utf-8"?>
<p:tagLst xmlns:p="http://schemas.openxmlformats.org/presentationml/2006/main">
  <p:tag name="TABLE_ENDDRAG_ORIGIN_RECT" val="229*43"/>
  <p:tag name="TABLE_ENDDRAG_RECT" val="334*83*229*43"/>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2535.4771653543307,&quot;width&quot;:6234.015748031496}"/>
</p:tagLst>
</file>

<file path=ppt/tags/tag20.xml><?xml version="1.0" encoding="utf-8"?>
<p:tagLst xmlns:p="http://schemas.openxmlformats.org/presentationml/2006/main">
  <p:tag name="TABLE_ENDDRAG_ORIGIN_RECT" val="543*154"/>
  <p:tag name="TABLE_ENDDRAG_RECT" val="132*270*543*154"/>
</p:tagLst>
</file>

<file path=ppt/tags/tag21.xml><?xml version="1.0" encoding="utf-8"?>
<p:tagLst xmlns:p="http://schemas.openxmlformats.org/presentationml/2006/main">
  <p:tag name="TABLE_ENDDRAG_ORIGIN_RECT" val="543*104"/>
  <p:tag name="TABLE_ENDDRAG_RECT" val="132*161*543*104"/>
</p:tagLst>
</file>

<file path=ppt/tags/tag22.xml><?xml version="1.0" encoding="utf-8"?>
<p:tagLst xmlns:p="http://schemas.openxmlformats.org/presentationml/2006/main">
  <p:tag name="TABLE_ENDDRAG_ORIGIN_RECT" val="543*83"/>
  <p:tag name="TABLE_ENDDRAG_RECT" val="132*425*543*83"/>
</p:tagLst>
</file>

<file path=ppt/tags/tag23.xml><?xml version="1.0" encoding="utf-8"?>
<p:tagLst xmlns:p="http://schemas.openxmlformats.org/presentationml/2006/main">
  <p:tag name="TABLE_ENDDRAG_ORIGIN_RECT" val="774*95"/>
  <p:tag name="TABLE_ENDDRAG_RECT" val="107*171*774*95"/>
</p:tagLst>
</file>

<file path=ppt/tags/tag24.xml><?xml version="1.0" encoding="utf-8"?>
<p:tagLst xmlns:p="http://schemas.openxmlformats.org/presentationml/2006/main">
  <p:tag name="TABLE_ENDDRAG_ORIGIN_RECT" val="617*63"/>
  <p:tag name="TABLE_ENDDRAG_RECT" val="189*310*617*63"/>
</p:tagLst>
</file>

<file path=ppt/tags/tag25.xml><?xml version="1.0" encoding="utf-8"?>
<p:tagLst xmlns:p="http://schemas.openxmlformats.org/presentationml/2006/main">
  <p:tag name="TABLE_ENDDRAG_ORIGIN_RECT" val="368*179"/>
  <p:tag name="TABLE_ENDDRAG_RECT" val="265*246*368*179"/>
</p:tagLst>
</file>

<file path=ppt/tags/tag26.xml><?xml version="1.0" encoding="utf-8"?>
<p:tagLst xmlns:p="http://schemas.openxmlformats.org/presentationml/2006/main">
  <p:tag name="TABLE_ENDDRAG_ORIGIN_RECT" val="552*55"/>
  <p:tag name="TABLE_ENDDRAG_RECT" val="212*164*552*55"/>
</p:tagLst>
</file>

<file path=ppt/tags/tag27.xml><?xml version="1.0" encoding="utf-8"?>
<p:tagLst xmlns:p="http://schemas.openxmlformats.org/presentationml/2006/main">
  <p:tag name="TABLE_ENDDRAG_ORIGIN_RECT" val="368*79"/>
  <p:tag name="TABLE_ENDDRAG_RECT" val="265*443*368*79"/>
</p:tagLst>
</file>

<file path=ppt/tags/tag28.xml><?xml version="1.0" encoding="utf-8"?>
<p:tagLst xmlns:p="http://schemas.openxmlformats.org/presentationml/2006/main">
  <p:tag name="TABLE_ENDDRAG_ORIGIN_RECT" val="370*57"/>
  <p:tag name="TABLE_ENDDRAG_RECT" val="288*81*370*57"/>
</p:tagLst>
</file>

<file path=ppt/tags/tag29.xml><?xml version="1.0" encoding="utf-8"?>
<p:tagLst xmlns:p="http://schemas.openxmlformats.org/presentationml/2006/main">
  <p:tag name="TABLE_ENDDRAG_ORIGIN_RECT" val="591*243"/>
  <p:tag name="TABLE_ENDDRAG_RECT" val="85*183*591*243"/>
</p:tagLst>
</file>

<file path=ppt/tags/tag3.xml><?xml version="1.0" encoding="utf-8"?>
<p:tagLst xmlns:p="http://schemas.openxmlformats.org/presentationml/2006/main">
  <p:tag name="TABLE_ENDDRAG_ORIGIN_RECT" val="637*201"/>
  <p:tag name="TABLE_ENDDRAG_RECT" val="122*209*637*201"/>
</p:tagLst>
</file>

<file path=ppt/tags/tag30.xml><?xml version="1.0" encoding="utf-8"?>
<p:tagLst xmlns:p="http://schemas.openxmlformats.org/presentationml/2006/main">
  <p:tag name="TABLE_ENDDRAG_ORIGIN_RECT" val="619*55"/>
  <p:tag name="TABLE_ENDDRAG_RECT" val="106*99*619*55"/>
</p:tagLst>
</file>

<file path=ppt/tags/tag31.xml><?xml version="1.0" encoding="utf-8"?>
<p:tagLst xmlns:p="http://schemas.openxmlformats.org/presentationml/2006/main">
  <p:tag name="TABLE_ENDDRAG_ORIGIN_RECT" val="643*267"/>
  <p:tag name="TABLE_ENDDRAG_RECT" val="49*183*643*267"/>
</p:tagLst>
</file>

<file path=ppt/tags/tag32.xml><?xml version="1.0" encoding="utf-8"?>
<p:tagLst xmlns:p="http://schemas.openxmlformats.org/presentationml/2006/main">
  <p:tag name="TABLE_ENDDRAG_ORIGIN_RECT" val="619*55"/>
  <p:tag name="TABLE_ENDDRAG_RECT" val="106*99*619*55"/>
</p:tagLst>
</file>

<file path=ppt/tags/tag33.xml><?xml version="1.0" encoding="utf-8"?>
<p:tagLst xmlns:p="http://schemas.openxmlformats.org/presentationml/2006/main">
  <p:tag name="TABLE_ENDDRAG_ORIGIN_RECT" val="640*230"/>
  <p:tag name="TABLE_ENDDRAG_RECT" val="70*167*640*230"/>
</p:tagLst>
</file>

<file path=ppt/tags/tag34.xml><?xml version="1.0" encoding="utf-8"?>
<p:tagLst xmlns:p="http://schemas.openxmlformats.org/presentationml/2006/main">
  <p:tag name="TABLE_ENDDRAG_ORIGIN_RECT" val="553*48"/>
  <p:tag name="TABLE_ENDDRAG_RECT" val="111*102*553*48"/>
</p:tagLst>
</file>

<file path=ppt/tags/tag35.xml><?xml version="1.0" encoding="utf-8"?>
<p:tagLst xmlns:p="http://schemas.openxmlformats.org/presentationml/2006/main">
  <p:tag name="TABLE_ENDDRAG_ORIGIN_RECT" val="532*205"/>
  <p:tag name="TABLE_ENDDRAG_RECT" val="94*236*532*205"/>
</p:tagLst>
</file>

<file path=ppt/tags/tag36.xml><?xml version="1.0" encoding="utf-8"?>
<p:tagLst xmlns:p="http://schemas.openxmlformats.org/presentationml/2006/main">
  <p:tag name="COMMONDATA" val="eyJoZGlkIjoiYjMzMzg3MGFjYjE0ZTQwOWE4ZDExMDlhM2JmZWMzMmMifQ=="/>
</p:tagLst>
</file>

<file path=ppt/tags/tag4.xml><?xml version="1.0" encoding="utf-8"?>
<p:tagLst xmlns:p="http://schemas.openxmlformats.org/presentationml/2006/main">
  <p:tag name="TABLE_ENDDRAG_ORIGIN_RECT" val="571*65"/>
  <p:tag name="TABLE_ENDDRAG_RECT" val="219*90*571*65"/>
</p:tagLst>
</file>

<file path=ppt/tags/tag5.xml><?xml version="1.0" encoding="utf-8"?>
<p:tagLst xmlns:p="http://schemas.openxmlformats.org/presentationml/2006/main">
  <p:tag name="TABLE_ENDDRAG_ORIGIN_RECT" val="366*201"/>
  <p:tag name="TABLE_ENDDRAG_RECT" val="100*219*366*201"/>
</p:tagLst>
</file>

<file path=ppt/tags/tag6.xml><?xml version="1.0" encoding="utf-8"?>
<p:tagLst xmlns:p="http://schemas.openxmlformats.org/presentationml/2006/main">
  <p:tag name="TABLE_ENDDRAG_ORIGIN_RECT" val="571*65"/>
  <p:tag name="TABLE_ENDDRAG_RECT" val="219*90*571*65"/>
</p:tagLst>
</file>

<file path=ppt/tags/tag7.xml><?xml version="1.0" encoding="utf-8"?>
<p:tagLst xmlns:p="http://schemas.openxmlformats.org/presentationml/2006/main">
  <p:tag name="TABLE_ENDDRAG_ORIGIN_RECT" val="691*201"/>
  <p:tag name="TABLE_ENDDRAG_RECT" val="150*209*691*201"/>
</p:tagLst>
</file>

<file path=ppt/tags/tag8.xml><?xml version="1.0" encoding="utf-8"?>
<p:tagLst xmlns:p="http://schemas.openxmlformats.org/presentationml/2006/main">
  <p:tag name="TABLE_ENDDRAG_ORIGIN_RECT" val="571*65"/>
  <p:tag name="TABLE_ENDDRAG_RECT" val="219*90*571*65"/>
</p:tagLst>
</file>

<file path=ppt/tags/tag9.xml><?xml version="1.0" encoding="utf-8"?>
<p:tagLst xmlns:p="http://schemas.openxmlformats.org/presentationml/2006/main">
  <p:tag name="TABLE_ENDDRAG_ORIGIN_RECT" val="691*285"/>
  <p:tag name="TABLE_ENDDRAG_RECT" val="155*190*691*285"/>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4448</Words>
  <Application>WPS 演示</Application>
  <PresentationFormat/>
  <Paragraphs>480</Paragraphs>
  <Slides>27</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27</vt:i4>
      </vt:variant>
    </vt:vector>
  </HeadingPairs>
  <TitlesOfParts>
    <vt:vector size="47" baseType="lpstr">
      <vt:lpstr>Arial</vt:lpstr>
      <vt:lpstr>宋体</vt:lpstr>
      <vt:lpstr>Wingdings</vt:lpstr>
      <vt:lpstr>方正小标宋简体</vt:lpstr>
      <vt:lpstr>Arial</vt:lpstr>
      <vt:lpstr>微软雅黑</vt:lpstr>
      <vt:lpstr>Calibri</vt:lpstr>
      <vt:lpstr>Arial Unicode MS</vt:lpstr>
      <vt:lpstr>新宋体</vt:lpstr>
      <vt:lpstr>思源黑体 CN Normal</vt:lpstr>
      <vt:lpstr>黑体</vt:lpstr>
      <vt:lpstr>思源黑体 CN Normal</vt:lpstr>
      <vt:lpstr>文道潮黑体</vt:lpstr>
      <vt:lpstr>思源黑体 CN Heavy</vt:lpstr>
      <vt:lpstr>思源黑体 CN Medium</vt:lpstr>
      <vt:lpstr>Open Sans</vt:lpstr>
      <vt:lpstr>Calibri</vt:lpstr>
      <vt:lpstr>华文细黑</vt:lpstr>
      <vt:lpstr>魏碑-简</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c:creator>
  <cp:lastModifiedBy>甘</cp:lastModifiedBy>
  <cp:revision>32</cp:revision>
  <dcterms:created xsi:type="dcterms:W3CDTF">2023-09-18T02:29:00Z</dcterms:created>
  <dcterms:modified xsi:type="dcterms:W3CDTF">2026-04-08T02:06:59Z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wqlLaW5nc29mdCBQREYgdG8gV1BTIDkw</vt:lpwstr>
  </property>
  <property fmtid="{D5CDD505-2E9C-101B-9397-08002B2CF9AE}" pid="3" name="Created">
    <vt:filetime>2023-09-25T01:13:16Z</vt:filetime>
  </property>
  <property fmtid="{D5CDD505-2E9C-101B-9397-08002B2CF9AE}" pid="4" name="ICV">
    <vt:lpwstr>95EA13949B754386A250731A1594F683_12</vt:lpwstr>
  </property>
  <property fmtid="{D5CDD505-2E9C-101B-9397-08002B2CF9AE}" pid="5" name="KSOProductBuildVer">
    <vt:lpwstr>2052-12.1.0.25225</vt:lpwstr>
  </property>
</Properties>
</file>