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6.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7.xml" ContentType="application/vnd.openxmlformats-officedocument.presentationml.tags+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9"/>
  </p:notesMasterIdLst>
  <p:handoutMasterIdLst>
    <p:handoutMasterId r:id="rId50"/>
  </p:handoutMasterIdLst>
  <p:sldIdLst>
    <p:sldId id="536" r:id="rId2"/>
    <p:sldId id="448" r:id="rId3"/>
    <p:sldId id="676" r:id="rId4"/>
    <p:sldId id="919" r:id="rId5"/>
    <p:sldId id="713" r:id="rId6"/>
    <p:sldId id="446" r:id="rId7"/>
    <p:sldId id="920" r:id="rId8"/>
    <p:sldId id="921" r:id="rId9"/>
    <p:sldId id="658" r:id="rId10"/>
    <p:sldId id="662" r:id="rId11"/>
    <p:sldId id="923" r:id="rId12"/>
    <p:sldId id="660" r:id="rId13"/>
    <p:sldId id="661" r:id="rId14"/>
    <p:sldId id="663" r:id="rId15"/>
    <p:sldId id="664" r:id="rId16"/>
    <p:sldId id="924" r:id="rId17"/>
    <p:sldId id="925" r:id="rId18"/>
    <p:sldId id="665" r:id="rId19"/>
    <p:sldId id="666" r:id="rId20"/>
    <p:sldId id="667" r:id="rId21"/>
    <p:sldId id="926" r:id="rId22"/>
    <p:sldId id="927" r:id="rId23"/>
    <p:sldId id="993" r:id="rId24"/>
    <p:sldId id="668" r:id="rId25"/>
    <p:sldId id="992" r:id="rId26"/>
    <p:sldId id="928" r:id="rId27"/>
    <p:sldId id="655" r:id="rId28"/>
    <p:sldId id="929" r:id="rId29"/>
    <p:sldId id="669" r:id="rId30"/>
    <p:sldId id="670" r:id="rId31"/>
    <p:sldId id="671" r:id="rId32"/>
    <p:sldId id="672" r:id="rId33"/>
    <p:sldId id="675" r:id="rId34"/>
    <p:sldId id="930" r:id="rId35"/>
    <p:sldId id="674" r:id="rId36"/>
    <p:sldId id="561" r:id="rId37"/>
    <p:sldId id="931" r:id="rId38"/>
    <p:sldId id="999" r:id="rId39"/>
    <p:sldId id="1000" r:id="rId40"/>
    <p:sldId id="995" r:id="rId41"/>
    <p:sldId id="996" r:id="rId42"/>
    <p:sldId id="997" r:id="rId43"/>
    <p:sldId id="998" r:id="rId44"/>
    <p:sldId id="991" r:id="rId45"/>
    <p:sldId id="994" r:id="rId46"/>
    <p:sldId id="574" r:id="rId47"/>
    <p:sldId id="573" r:id="rId48"/>
  </p:sldIdLst>
  <p:sldSz cx="12192000" cy="6858000"/>
  <p:notesSz cx="6797675" cy="9926638"/>
  <p:embeddedFontLst>
    <p:embeddedFont>
      <p:font typeface="黑体" panose="02010609060101010101" pitchFamily="49" charset="-122"/>
      <p:regular r:id="rId51"/>
    </p:embeddedFont>
    <p:embeddedFont>
      <p:font typeface="Calibri" panose="020F0502020204030204" pitchFamily="34" charset="0"/>
      <p:regular r:id="rId52"/>
      <p:bold r:id="rId53"/>
      <p:italic r:id="rId54"/>
      <p:boldItalic r:id="rId55"/>
    </p:embeddedFont>
    <p:embeddedFont>
      <p:font typeface="华文中宋" panose="02010600040101010101" pitchFamily="2" charset="-122"/>
      <p:regular r:id="rId56"/>
    </p:embeddedFont>
    <p:embeddedFont>
      <p:font typeface="Microsoft YaHei Light" panose="020B0502040204020203" pitchFamily="34" charset="-122"/>
      <p:regular r:id="rId57"/>
    </p:embeddedFont>
    <p:embeddedFont>
      <p:font typeface="等线" panose="02010600030101010101" pitchFamily="2" charset="-122"/>
      <p:regular r:id="rId58"/>
      <p:bold r:id="rId59"/>
    </p:embeddedFont>
    <p:embeddedFont>
      <p:font typeface="楷体" panose="02010609060101010101" pitchFamily="49" charset="-122"/>
      <p:regular r:id="rId60"/>
    </p:embeddedFont>
    <p:embeddedFont>
      <p:font typeface="方正小标宋简体" panose="03000509000000000000" pitchFamily="65" charset="-122"/>
      <p:regular r:id="rId61"/>
    </p:embeddedFont>
    <p:embeddedFont>
      <p:font typeface="华文楷体" panose="02010600040101010101" pitchFamily="2" charset="-122"/>
      <p:regular r:id="rId62"/>
    </p:embeddedFont>
    <p:embeddedFont>
      <p:font typeface="华文新魏" panose="02010800040101010101" pitchFamily="2" charset="-122"/>
      <p:regular r:id="rId63"/>
    </p:embeddedFont>
    <p:embeddedFont>
      <p:font typeface="微软雅黑" panose="020B0503020204020204" pitchFamily="34" charset="-122"/>
      <p:regular r:id="rId64"/>
      <p:bold r:id="rId65"/>
    </p:embeddedFont>
  </p:embeddedFontLst>
  <p:custDataLst>
    <p:tags r:id="rId6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55ADD"/>
    <a:srgbClr val="EEEAD0"/>
    <a:srgbClr val="EEEAD1"/>
    <a:srgbClr val="EDEDED"/>
    <a:srgbClr val="74A6F0"/>
    <a:srgbClr val="1825A4"/>
    <a:srgbClr val="FC633C"/>
    <a:srgbClr val="FD8B6C"/>
    <a:srgbClr val="FDAD95"/>
    <a:srgbClr val="FDA7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154" autoAdjust="0"/>
    <p:restoredTop sz="94660"/>
  </p:normalViewPr>
  <p:slideViewPr>
    <p:cSldViewPr snapToGrid="0" showGuides="1">
      <p:cViewPr varScale="1">
        <p:scale>
          <a:sx n="99" d="100"/>
          <a:sy n="99" d="100"/>
        </p:scale>
        <p:origin x="636" y="64"/>
      </p:cViewPr>
      <p:guideLst>
        <p:guide orient="horz" pos="2160"/>
        <p:guide pos="3837"/>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3.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3.fntdata"/><Relationship Id="rId58" Type="http://schemas.openxmlformats.org/officeDocument/2006/relationships/font" Target="fonts/font8.fntdata"/><Relationship Id="rId66"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font" Target="fonts/font11.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6.fntdata"/><Relationship Id="rId64" Type="http://schemas.openxmlformats.org/officeDocument/2006/relationships/font" Target="fonts/font14.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9.fntdata"/><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4.fntdata"/><Relationship Id="rId62" Type="http://schemas.openxmlformats.org/officeDocument/2006/relationships/font" Target="fonts/font12.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57" Type="http://schemas.openxmlformats.org/officeDocument/2006/relationships/font" Target="fonts/font7.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handoutMaster" Target="handoutMasters/handoutMaster1.xml"/><Relationship Id="rId55" Type="http://schemas.openxmlformats.org/officeDocument/2006/relationships/font" Target="fonts/font5.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3" y="0"/>
            <a:ext cx="2945659" cy="498056"/>
          </a:xfrm>
          <a:prstGeom prst="rect">
            <a:avLst/>
          </a:prstGeom>
        </p:spPr>
        <p:txBody>
          <a:bodyPr vert="horz" lIns="91434" tIns="45717" rIns="91434" bIns="45717" rtlCol="0"/>
          <a:lstStyle>
            <a:lvl1pPr algn="l">
              <a:defRPr sz="1200"/>
            </a:lvl1pPr>
          </a:lstStyle>
          <a:p>
            <a:endParaRPr lang="zh-CN" altLang="en-US"/>
          </a:p>
        </p:txBody>
      </p:sp>
      <p:sp>
        <p:nvSpPr>
          <p:cNvPr id="3" name="日期占位符 2"/>
          <p:cNvSpPr>
            <a:spLocks noGrp="1"/>
          </p:cNvSpPr>
          <p:nvPr>
            <p:ph type="dt" sz="quarter" idx="1"/>
          </p:nvPr>
        </p:nvSpPr>
        <p:spPr>
          <a:xfrm>
            <a:off x="3850443" y="0"/>
            <a:ext cx="2945659" cy="498056"/>
          </a:xfrm>
          <a:prstGeom prst="rect">
            <a:avLst/>
          </a:prstGeom>
        </p:spPr>
        <p:txBody>
          <a:bodyPr vert="horz" lIns="91434" tIns="45717" rIns="91434" bIns="45717" rtlCol="0"/>
          <a:lstStyle>
            <a:lvl1pPr algn="r">
              <a:defRPr sz="1200"/>
            </a:lvl1pPr>
          </a:lstStyle>
          <a:p>
            <a:fld id="{0F9B84EA-7D68-4D60-9CB1-D50884785D1C}" type="datetimeFigureOut">
              <a:rPr lang="zh-CN" altLang="en-US" smtClean="0"/>
              <a:t>2026/3/27</a:t>
            </a:fld>
            <a:endParaRPr lang="zh-CN" altLang="en-US"/>
          </a:p>
        </p:txBody>
      </p:sp>
      <p:sp>
        <p:nvSpPr>
          <p:cNvPr id="4" name="页脚占位符 3"/>
          <p:cNvSpPr>
            <a:spLocks noGrp="1"/>
          </p:cNvSpPr>
          <p:nvPr>
            <p:ph type="ftr" sz="quarter" idx="2"/>
          </p:nvPr>
        </p:nvSpPr>
        <p:spPr>
          <a:xfrm>
            <a:off x="3" y="9428584"/>
            <a:ext cx="2945659" cy="498055"/>
          </a:xfrm>
          <a:prstGeom prst="rect">
            <a:avLst/>
          </a:prstGeom>
        </p:spPr>
        <p:txBody>
          <a:bodyPr vert="horz" lIns="91434" tIns="45717" rIns="91434" bIns="45717"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0443" y="9428584"/>
            <a:ext cx="2945659" cy="498055"/>
          </a:xfrm>
          <a:prstGeom prst="rect">
            <a:avLst/>
          </a:prstGeom>
        </p:spPr>
        <p:txBody>
          <a:bodyPr vert="horz" lIns="91434" tIns="45717" rIns="91434" bIns="45717"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3" y="0"/>
            <a:ext cx="2945659" cy="498056"/>
          </a:xfrm>
          <a:prstGeom prst="rect">
            <a:avLst/>
          </a:prstGeom>
        </p:spPr>
        <p:txBody>
          <a:bodyPr vert="horz" lIns="91434" tIns="45717" rIns="91434" bIns="45717"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8056"/>
          </a:xfrm>
          <a:prstGeom prst="rect">
            <a:avLst/>
          </a:prstGeom>
        </p:spPr>
        <p:txBody>
          <a:bodyPr vert="horz" lIns="91434" tIns="45717" rIns="91434" bIns="45717" rtlCol="0"/>
          <a:lstStyle>
            <a:lvl1pPr algn="r">
              <a:defRPr sz="1200"/>
            </a:lvl1pPr>
          </a:lstStyle>
          <a:p>
            <a:fld id="{11577D22-AD28-43FC-8EB4-B134A7D334C3}" type="datetimeFigureOut">
              <a:rPr lang="zh-CN" altLang="en-US" smtClean="0"/>
              <a:t>2026/3/27</a:t>
            </a:fld>
            <a:endParaRPr lang="zh-CN" altLang="en-US"/>
          </a:p>
        </p:txBody>
      </p:sp>
      <p:sp>
        <p:nvSpPr>
          <p:cNvPr id="4" name="幻灯片图像占位符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34" tIns="45717" rIns="91434" bIns="45717" rtlCol="0" anchor="ctr"/>
          <a:lstStyle/>
          <a:p>
            <a:endParaRPr lang="zh-CN" altLang="en-US"/>
          </a:p>
        </p:txBody>
      </p:sp>
      <p:sp>
        <p:nvSpPr>
          <p:cNvPr id="5" name="备注占位符 4"/>
          <p:cNvSpPr>
            <a:spLocks noGrp="1"/>
          </p:cNvSpPr>
          <p:nvPr>
            <p:ph type="body" sz="quarter" idx="3"/>
          </p:nvPr>
        </p:nvSpPr>
        <p:spPr>
          <a:xfrm>
            <a:off x="679768" y="4777197"/>
            <a:ext cx="5438140" cy="3908614"/>
          </a:xfrm>
          <a:prstGeom prst="rect">
            <a:avLst/>
          </a:prstGeom>
        </p:spPr>
        <p:txBody>
          <a:bodyPr vert="horz" lIns="91434" tIns="45717" rIns="91434" bIns="45717"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3" y="9428584"/>
            <a:ext cx="2945659" cy="498055"/>
          </a:xfrm>
          <a:prstGeom prst="rect">
            <a:avLst/>
          </a:prstGeom>
        </p:spPr>
        <p:txBody>
          <a:bodyPr vert="horz" lIns="91434" tIns="45717" rIns="91434" bIns="45717"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428584"/>
            <a:ext cx="2945659" cy="498055"/>
          </a:xfrm>
          <a:prstGeom prst="rect">
            <a:avLst/>
          </a:prstGeom>
        </p:spPr>
        <p:txBody>
          <a:bodyPr vert="horz" lIns="91434" tIns="45717" rIns="91434" bIns="45717" rtlCol="0" anchor="b"/>
          <a:lstStyle>
            <a:lvl1pPr algn="r">
              <a:defRPr sz="1200"/>
            </a:lvl1pPr>
          </a:lstStyle>
          <a:p>
            <a:fld id="{DA8C8EFA-96ED-4A18-B46D-8BDC030E3AF6}" type="slidenum">
              <a:rPr lang="zh-CN" altLang="en-US" smtClean="0"/>
              <a:t>‹#›</a:t>
            </a:fld>
            <a:endParaRPr lang="zh-CN" altLang="en-US"/>
          </a:p>
        </p:txBody>
      </p:sp>
    </p:spTree>
    <p:extLst>
      <p:ext uri="{BB962C8B-B14F-4D97-AF65-F5344CB8AC3E}">
        <p14:creationId xmlns:p14="http://schemas.microsoft.com/office/powerpoint/2010/main" val="38951868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1</a:t>
            </a:fld>
            <a:endParaRPr lang="zh-CN" altLang="en-US"/>
          </a:p>
        </p:txBody>
      </p:sp>
    </p:spTree>
    <p:extLst>
      <p:ext uri="{BB962C8B-B14F-4D97-AF65-F5344CB8AC3E}">
        <p14:creationId xmlns:p14="http://schemas.microsoft.com/office/powerpoint/2010/main" val="2251844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1690B-5F68-78E1-8A12-778C07D6B8B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3C4D568-F1D8-C33B-81C0-CDB61BB9DD5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17112C1-BABE-82E4-A554-66392443C5F4}"/>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D522C712-B653-39B6-79C6-5D2AD48FBB07}"/>
              </a:ext>
            </a:extLst>
          </p:cNvPr>
          <p:cNvSpPr>
            <a:spLocks noGrp="1"/>
          </p:cNvSpPr>
          <p:nvPr>
            <p:ph type="sldNum" sz="quarter" idx="10"/>
          </p:nvPr>
        </p:nvSpPr>
        <p:spPr/>
        <p:txBody>
          <a:bodyPr/>
          <a:lstStyle/>
          <a:p>
            <a:fld id="{DA8C8EFA-96ED-4A18-B46D-8BDC030E3AF6}" type="slidenum">
              <a:rPr lang="zh-CN" altLang="en-US" smtClean="0"/>
              <a:t>11</a:t>
            </a:fld>
            <a:endParaRPr lang="zh-CN" altLang="en-US"/>
          </a:p>
        </p:txBody>
      </p:sp>
    </p:spTree>
    <p:extLst>
      <p:ext uri="{BB962C8B-B14F-4D97-AF65-F5344CB8AC3E}">
        <p14:creationId xmlns:p14="http://schemas.microsoft.com/office/powerpoint/2010/main" val="3414333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12</a:t>
            </a:fld>
            <a:endParaRPr lang="zh-CN" altLang="en-US"/>
          </a:p>
        </p:txBody>
      </p:sp>
    </p:spTree>
    <p:extLst>
      <p:ext uri="{BB962C8B-B14F-4D97-AF65-F5344CB8AC3E}">
        <p14:creationId xmlns:p14="http://schemas.microsoft.com/office/powerpoint/2010/main" val="29648570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099657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2589028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15</a:t>
            </a:fld>
            <a:endParaRPr lang="zh-CN" altLang="en-US"/>
          </a:p>
        </p:txBody>
      </p:sp>
    </p:spTree>
    <p:extLst>
      <p:ext uri="{BB962C8B-B14F-4D97-AF65-F5344CB8AC3E}">
        <p14:creationId xmlns:p14="http://schemas.microsoft.com/office/powerpoint/2010/main" val="3865980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B960F-781A-5E19-1519-35F1BAFB30D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FC6982B-D8EF-A115-742B-2E4A2C5ACAB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0E5FD93-75F9-9524-A151-CCDC05D4CE53}"/>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AC862ACC-1CA3-6425-ECC5-1AC2409F248C}"/>
              </a:ext>
            </a:extLst>
          </p:cNvPr>
          <p:cNvSpPr>
            <a:spLocks noGrp="1"/>
          </p:cNvSpPr>
          <p:nvPr>
            <p:ph type="sldNum" sz="quarter" idx="10"/>
          </p:nvPr>
        </p:nvSpPr>
        <p:spPr/>
        <p:txBody>
          <a:bodyPr/>
          <a:lstStyle/>
          <a:p>
            <a:fld id="{DA8C8EFA-96ED-4A18-B46D-8BDC030E3AF6}" type="slidenum">
              <a:rPr lang="zh-CN" altLang="en-US" smtClean="0"/>
              <a:t>16</a:t>
            </a:fld>
            <a:endParaRPr lang="zh-CN" altLang="en-US"/>
          </a:p>
        </p:txBody>
      </p:sp>
    </p:spTree>
    <p:extLst>
      <p:ext uri="{BB962C8B-B14F-4D97-AF65-F5344CB8AC3E}">
        <p14:creationId xmlns:p14="http://schemas.microsoft.com/office/powerpoint/2010/main" val="884610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1D3A4-1E5B-05F4-5C1F-4AE85C294A6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D416D63-D240-DC7F-EF2F-38A55CD2A74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546366C-E243-134D-D84B-05BDC017CF04}"/>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1A980C02-C319-C7FB-3F0D-FF9DB007B7E1}"/>
              </a:ext>
            </a:extLst>
          </p:cNvPr>
          <p:cNvSpPr>
            <a:spLocks noGrp="1"/>
          </p:cNvSpPr>
          <p:nvPr>
            <p:ph type="sldNum" sz="quarter" idx="10"/>
          </p:nvPr>
        </p:nvSpPr>
        <p:spPr/>
        <p:txBody>
          <a:bodyPr/>
          <a:lstStyle/>
          <a:p>
            <a:fld id="{DA8C8EFA-96ED-4A18-B46D-8BDC030E3AF6}" type="slidenum">
              <a:rPr lang="zh-CN" altLang="en-US" smtClean="0"/>
              <a:t>17</a:t>
            </a:fld>
            <a:endParaRPr lang="zh-CN" altLang="en-US"/>
          </a:p>
        </p:txBody>
      </p:sp>
    </p:spTree>
    <p:extLst>
      <p:ext uri="{BB962C8B-B14F-4D97-AF65-F5344CB8AC3E}">
        <p14:creationId xmlns:p14="http://schemas.microsoft.com/office/powerpoint/2010/main" val="1527696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0947037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19</a:t>
            </a:fld>
            <a:endParaRPr lang="zh-CN" altLang="en-US"/>
          </a:p>
        </p:txBody>
      </p:sp>
    </p:spTree>
    <p:extLst>
      <p:ext uri="{BB962C8B-B14F-4D97-AF65-F5344CB8AC3E}">
        <p14:creationId xmlns:p14="http://schemas.microsoft.com/office/powerpoint/2010/main" val="40182930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20</a:t>
            </a:fld>
            <a:endParaRPr lang="zh-CN" altLang="en-US"/>
          </a:p>
        </p:txBody>
      </p:sp>
    </p:spTree>
    <p:extLst>
      <p:ext uri="{BB962C8B-B14F-4D97-AF65-F5344CB8AC3E}">
        <p14:creationId xmlns:p14="http://schemas.microsoft.com/office/powerpoint/2010/main" val="1071985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2</a:t>
            </a:fld>
            <a:endParaRPr lang="zh-CN" altLang="en-US"/>
          </a:p>
        </p:txBody>
      </p:sp>
    </p:spTree>
    <p:extLst>
      <p:ext uri="{BB962C8B-B14F-4D97-AF65-F5344CB8AC3E}">
        <p14:creationId xmlns:p14="http://schemas.microsoft.com/office/powerpoint/2010/main" val="3779683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35448-5A0C-B771-521C-C2A8DD34FD9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15AC87E-9E57-D17A-0279-1F9DE91EB28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9ED339C-54ED-B352-5F68-F72E878A49FD}"/>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879D632A-7798-7588-1FE4-A5601810F50E}"/>
              </a:ext>
            </a:extLst>
          </p:cNvPr>
          <p:cNvSpPr>
            <a:spLocks noGrp="1"/>
          </p:cNvSpPr>
          <p:nvPr>
            <p:ph type="sldNum" sz="quarter" idx="10"/>
          </p:nvPr>
        </p:nvSpPr>
        <p:spPr/>
        <p:txBody>
          <a:bodyPr/>
          <a:lstStyle/>
          <a:p>
            <a:fld id="{DA8C8EFA-96ED-4A18-B46D-8BDC030E3AF6}" type="slidenum">
              <a:rPr lang="zh-CN" altLang="en-US" smtClean="0"/>
              <a:t>21</a:t>
            </a:fld>
            <a:endParaRPr lang="zh-CN" altLang="en-US"/>
          </a:p>
        </p:txBody>
      </p:sp>
    </p:spTree>
    <p:extLst>
      <p:ext uri="{BB962C8B-B14F-4D97-AF65-F5344CB8AC3E}">
        <p14:creationId xmlns:p14="http://schemas.microsoft.com/office/powerpoint/2010/main" val="6174767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EA5FC-835A-9F9D-22C9-514312DA6B3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8AEB0D7-B820-AA07-9516-7E49B27588D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2A75022-FF78-3F8D-F217-3F68DC10C1D2}"/>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0596C73D-4734-3B4A-44F8-B9982D7B2B1B}"/>
              </a:ext>
            </a:extLst>
          </p:cNvPr>
          <p:cNvSpPr>
            <a:spLocks noGrp="1"/>
          </p:cNvSpPr>
          <p:nvPr>
            <p:ph type="sldNum" sz="quarter" idx="10"/>
          </p:nvPr>
        </p:nvSpPr>
        <p:spPr/>
        <p:txBody>
          <a:bodyPr/>
          <a:lstStyle/>
          <a:p>
            <a:fld id="{DA8C8EFA-96ED-4A18-B46D-8BDC030E3AF6}" type="slidenum">
              <a:rPr lang="zh-CN" altLang="en-US" smtClean="0"/>
              <a:t>22</a:t>
            </a:fld>
            <a:endParaRPr lang="zh-CN" altLang="en-US"/>
          </a:p>
        </p:txBody>
      </p:sp>
    </p:spTree>
    <p:extLst>
      <p:ext uri="{BB962C8B-B14F-4D97-AF65-F5344CB8AC3E}">
        <p14:creationId xmlns:p14="http://schemas.microsoft.com/office/powerpoint/2010/main" val="35307246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5832132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24</a:t>
            </a:fld>
            <a:endParaRPr lang="zh-CN" altLang="en-US"/>
          </a:p>
        </p:txBody>
      </p:sp>
    </p:spTree>
    <p:extLst>
      <p:ext uri="{BB962C8B-B14F-4D97-AF65-F5344CB8AC3E}">
        <p14:creationId xmlns:p14="http://schemas.microsoft.com/office/powerpoint/2010/main" val="34973422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25</a:t>
            </a:fld>
            <a:endParaRPr lang="zh-CN" altLang="en-US"/>
          </a:p>
        </p:txBody>
      </p:sp>
    </p:spTree>
    <p:extLst>
      <p:ext uri="{BB962C8B-B14F-4D97-AF65-F5344CB8AC3E}">
        <p14:creationId xmlns:p14="http://schemas.microsoft.com/office/powerpoint/2010/main" val="32810897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38351-A43F-4812-94CF-0D14518C912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61947E3-6F24-1EEA-AA7C-1A689814296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5D60FC9-1C61-EC38-AF80-5D6871C7F8A7}"/>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8D894203-71CC-DFB8-2187-36457B537D31}"/>
              </a:ext>
            </a:extLst>
          </p:cNvPr>
          <p:cNvSpPr>
            <a:spLocks noGrp="1"/>
          </p:cNvSpPr>
          <p:nvPr>
            <p:ph type="sldNum" sz="quarter" idx="10"/>
          </p:nvPr>
        </p:nvSpPr>
        <p:spPr/>
        <p:txBody>
          <a:bodyPr/>
          <a:lstStyle/>
          <a:p>
            <a:fld id="{DA8C8EFA-96ED-4A18-B46D-8BDC030E3AF6}" type="slidenum">
              <a:rPr lang="zh-CN" altLang="en-US" smtClean="0"/>
              <a:t>26</a:t>
            </a:fld>
            <a:endParaRPr lang="zh-CN" altLang="en-US"/>
          </a:p>
        </p:txBody>
      </p:sp>
    </p:spTree>
    <p:extLst>
      <p:ext uri="{BB962C8B-B14F-4D97-AF65-F5344CB8AC3E}">
        <p14:creationId xmlns:p14="http://schemas.microsoft.com/office/powerpoint/2010/main" val="71816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27</a:t>
            </a:fld>
            <a:endParaRPr lang="zh-CN" altLang="en-US"/>
          </a:p>
        </p:txBody>
      </p:sp>
    </p:spTree>
    <p:extLst>
      <p:ext uri="{BB962C8B-B14F-4D97-AF65-F5344CB8AC3E}">
        <p14:creationId xmlns:p14="http://schemas.microsoft.com/office/powerpoint/2010/main" val="38310979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B2BC4-0A48-AD0E-8FFE-0C2BC94ACD4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B805670-8E3D-0AC8-FFDC-0824044808D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29C70A0-5275-8488-B43D-410F4F15F753}"/>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0A58B28-30F7-EEA7-E803-520E6D1323A5}"/>
              </a:ext>
            </a:extLst>
          </p:cNvPr>
          <p:cNvSpPr>
            <a:spLocks noGrp="1"/>
          </p:cNvSpPr>
          <p:nvPr>
            <p:ph type="sldNum" sz="quarter" idx="10"/>
          </p:nvPr>
        </p:nvSpPr>
        <p:spPr/>
        <p:txBody>
          <a:bodyPr/>
          <a:lstStyle/>
          <a:p>
            <a:fld id="{DA8C8EFA-96ED-4A18-B46D-8BDC030E3AF6}" type="slidenum">
              <a:rPr lang="zh-CN" altLang="en-US" smtClean="0"/>
              <a:t>28</a:t>
            </a:fld>
            <a:endParaRPr lang="zh-CN" altLang="en-US"/>
          </a:p>
        </p:txBody>
      </p:sp>
    </p:spTree>
    <p:extLst>
      <p:ext uri="{BB962C8B-B14F-4D97-AF65-F5344CB8AC3E}">
        <p14:creationId xmlns:p14="http://schemas.microsoft.com/office/powerpoint/2010/main" val="40181653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5749299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30</a:t>
            </a:fld>
            <a:endParaRPr lang="zh-CN" altLang="en-US"/>
          </a:p>
        </p:txBody>
      </p:sp>
    </p:spTree>
    <p:extLst>
      <p:ext uri="{BB962C8B-B14F-4D97-AF65-F5344CB8AC3E}">
        <p14:creationId xmlns:p14="http://schemas.microsoft.com/office/powerpoint/2010/main" val="1059963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3</a:t>
            </a:fld>
            <a:endParaRPr lang="zh-CN" altLang="en-US"/>
          </a:p>
        </p:txBody>
      </p:sp>
    </p:spTree>
    <p:extLst>
      <p:ext uri="{BB962C8B-B14F-4D97-AF65-F5344CB8AC3E}">
        <p14:creationId xmlns:p14="http://schemas.microsoft.com/office/powerpoint/2010/main" val="18873148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31</a:t>
            </a:fld>
            <a:endParaRPr lang="zh-CN" altLang="en-US"/>
          </a:p>
        </p:txBody>
      </p:sp>
    </p:spTree>
    <p:extLst>
      <p:ext uri="{BB962C8B-B14F-4D97-AF65-F5344CB8AC3E}">
        <p14:creationId xmlns:p14="http://schemas.microsoft.com/office/powerpoint/2010/main" val="30968018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32</a:t>
            </a:fld>
            <a:endParaRPr lang="zh-CN" altLang="en-US"/>
          </a:p>
        </p:txBody>
      </p:sp>
    </p:spTree>
    <p:extLst>
      <p:ext uri="{BB962C8B-B14F-4D97-AF65-F5344CB8AC3E}">
        <p14:creationId xmlns:p14="http://schemas.microsoft.com/office/powerpoint/2010/main" val="1802199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33</a:t>
            </a:fld>
            <a:endParaRPr lang="zh-CN" altLang="en-US"/>
          </a:p>
        </p:txBody>
      </p:sp>
    </p:spTree>
    <p:extLst>
      <p:ext uri="{BB962C8B-B14F-4D97-AF65-F5344CB8AC3E}">
        <p14:creationId xmlns:p14="http://schemas.microsoft.com/office/powerpoint/2010/main" val="19252193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CCB84-607A-A932-5093-2E4177E7CC5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553D4C9-5667-A2D1-9B22-8464AE6846B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ADE0DD2-B5FB-5FF8-114D-68A26790BB7A}"/>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120E49FE-3E30-2A02-7FFB-4B2315A76F7B}"/>
              </a:ext>
            </a:extLst>
          </p:cNvPr>
          <p:cNvSpPr>
            <a:spLocks noGrp="1"/>
          </p:cNvSpPr>
          <p:nvPr>
            <p:ph type="sldNum" sz="quarter" idx="10"/>
          </p:nvPr>
        </p:nvSpPr>
        <p:spPr/>
        <p:txBody>
          <a:bodyPr/>
          <a:lstStyle/>
          <a:p>
            <a:fld id="{DA8C8EFA-96ED-4A18-B46D-8BDC030E3AF6}" type="slidenum">
              <a:rPr lang="zh-CN" altLang="en-US" smtClean="0"/>
              <a:t>34</a:t>
            </a:fld>
            <a:endParaRPr lang="zh-CN" altLang="en-US"/>
          </a:p>
        </p:txBody>
      </p:sp>
    </p:spTree>
    <p:extLst>
      <p:ext uri="{BB962C8B-B14F-4D97-AF65-F5344CB8AC3E}">
        <p14:creationId xmlns:p14="http://schemas.microsoft.com/office/powerpoint/2010/main" val="37230742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35</a:t>
            </a:fld>
            <a:endParaRPr lang="zh-CN" altLang="en-US"/>
          </a:p>
        </p:txBody>
      </p:sp>
    </p:spTree>
    <p:extLst>
      <p:ext uri="{BB962C8B-B14F-4D97-AF65-F5344CB8AC3E}">
        <p14:creationId xmlns:p14="http://schemas.microsoft.com/office/powerpoint/2010/main" val="19375003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6611601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697E2-9B92-CAF3-17AB-9B03AD0B60B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3B44CAF-A2D7-33F4-838E-CA8332CB97B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792F65C-597F-CD09-6E2A-4448B73E571E}"/>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D46A58FF-3CCE-53A0-21CA-E24B2726F7F8}"/>
              </a:ext>
            </a:extLst>
          </p:cNvPr>
          <p:cNvSpPr>
            <a:spLocks noGrp="1"/>
          </p:cNvSpPr>
          <p:nvPr>
            <p:ph type="sldNum" sz="quarter" idx="10"/>
          </p:nvPr>
        </p:nvSpPr>
        <p:spPr/>
        <p:txBody>
          <a:bodyPr/>
          <a:lstStyle/>
          <a:p>
            <a:fld id="{DA8C8EFA-96ED-4A18-B46D-8BDC030E3AF6}" type="slidenum">
              <a:rPr lang="zh-CN" altLang="en-US" smtClean="0"/>
              <a:t>37</a:t>
            </a:fld>
            <a:endParaRPr lang="zh-CN" altLang="en-US"/>
          </a:p>
        </p:txBody>
      </p:sp>
    </p:spTree>
    <p:extLst>
      <p:ext uri="{BB962C8B-B14F-4D97-AF65-F5344CB8AC3E}">
        <p14:creationId xmlns:p14="http://schemas.microsoft.com/office/powerpoint/2010/main" val="22158399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D3D4F-FABF-FD3F-DBA6-2AA4272AC9B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3D3528C-524D-FF66-DCD9-89D5371AC60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7D907B9-4A5D-8803-CCB6-F35E518F0055}"/>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A9A2834D-A37C-3243-B6DE-4253A12C17C0}"/>
              </a:ext>
            </a:extLst>
          </p:cNvPr>
          <p:cNvSpPr>
            <a:spLocks noGrp="1"/>
          </p:cNvSpPr>
          <p:nvPr>
            <p:ph type="sldNum" sz="quarter" idx="10"/>
          </p:nvPr>
        </p:nvSpPr>
        <p:spPr/>
        <p:txBody>
          <a:bodyPr/>
          <a:lstStyle/>
          <a:p>
            <a:fld id="{DA8C8EFA-96ED-4A18-B46D-8BDC030E3AF6}" type="slidenum">
              <a:rPr lang="zh-CN" altLang="en-US" smtClean="0"/>
              <a:t>38</a:t>
            </a:fld>
            <a:endParaRPr lang="zh-CN" altLang="en-US"/>
          </a:p>
        </p:txBody>
      </p:sp>
    </p:spTree>
    <p:extLst>
      <p:ext uri="{BB962C8B-B14F-4D97-AF65-F5344CB8AC3E}">
        <p14:creationId xmlns:p14="http://schemas.microsoft.com/office/powerpoint/2010/main" val="15118216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7778C-C2C1-6B95-8893-8F1647DB312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637D670-7CCA-A263-66E7-43912DB33B7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DBA9970-3834-1D99-2C13-99A65D63CA1D}"/>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58686DA9-8941-C1A9-B1FA-761775A6AD89}"/>
              </a:ext>
            </a:extLst>
          </p:cNvPr>
          <p:cNvSpPr>
            <a:spLocks noGrp="1"/>
          </p:cNvSpPr>
          <p:nvPr>
            <p:ph type="sldNum" sz="quarter" idx="10"/>
          </p:nvPr>
        </p:nvSpPr>
        <p:spPr/>
        <p:txBody>
          <a:bodyPr/>
          <a:lstStyle/>
          <a:p>
            <a:fld id="{DA8C8EFA-96ED-4A18-B46D-8BDC030E3AF6}" type="slidenum">
              <a:rPr lang="zh-CN" altLang="en-US" smtClean="0"/>
              <a:t>39</a:t>
            </a:fld>
            <a:endParaRPr lang="zh-CN" altLang="en-US"/>
          </a:p>
        </p:txBody>
      </p:sp>
    </p:spTree>
    <p:extLst>
      <p:ext uri="{BB962C8B-B14F-4D97-AF65-F5344CB8AC3E}">
        <p14:creationId xmlns:p14="http://schemas.microsoft.com/office/powerpoint/2010/main" val="10048438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0423" tIns="45212" rIns="90423" bIns="45212" anchor="t" anchorCtr="0"/>
          <a:lstStyle/>
          <a:p>
            <a:pPr lvl="0"/>
            <a:endParaRPr lang="zh-CN" altLang="en-US"/>
          </a:p>
        </p:txBody>
      </p:sp>
      <p:sp>
        <p:nvSpPr>
          <p:cNvPr id="14339" name="灯片编号占位符 3"/>
          <p:cNvSpPr>
            <a:spLocks noGrp="1"/>
          </p:cNvSpPr>
          <p:nvPr>
            <p:ph type="sldNum" sz="quarter"/>
          </p:nvPr>
        </p:nvSpPr>
        <p:spPr>
          <a:xfrm>
            <a:off x="5547656" y="6395249"/>
            <a:ext cx="4244057" cy="337821"/>
          </a:xfrm>
          <a:prstGeom prst="rect">
            <a:avLst/>
          </a:prstGeom>
          <a:noFill/>
          <a:ln w="9525">
            <a:noFill/>
          </a:ln>
        </p:spPr>
        <p:txBody>
          <a:bodyPr vert="horz" lIns="90423" tIns="45212" rIns="90423" bIns="45212" anchor="b" anchorCtr="0"/>
          <a:lstStyle/>
          <a:p>
            <a:pPr lvl="0" algn="r"/>
            <a:fld id="{9A0DB2DC-4C9A-4742-B13C-FB6460FD3503}" type="slidenum">
              <a:rPr lang="zh-CN" altLang="en-US"/>
              <a:t>40</a:t>
            </a:fld>
            <a:endParaRPr lang="zh-CN" altLang="en-US"/>
          </a:p>
        </p:txBody>
      </p:sp>
    </p:spTree>
    <p:extLst>
      <p:ext uri="{BB962C8B-B14F-4D97-AF65-F5344CB8AC3E}">
        <p14:creationId xmlns:p14="http://schemas.microsoft.com/office/powerpoint/2010/main" val="217531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8129540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0423" tIns="45212" rIns="90423" bIns="45212" anchor="t" anchorCtr="0"/>
          <a:lstStyle/>
          <a:p>
            <a:pPr lvl="0"/>
            <a:endParaRPr lang="zh-CN" altLang="en-US"/>
          </a:p>
        </p:txBody>
      </p:sp>
      <p:sp>
        <p:nvSpPr>
          <p:cNvPr id="14339" name="灯片编号占位符 3"/>
          <p:cNvSpPr>
            <a:spLocks noGrp="1"/>
          </p:cNvSpPr>
          <p:nvPr>
            <p:ph type="sldNum" sz="quarter"/>
          </p:nvPr>
        </p:nvSpPr>
        <p:spPr>
          <a:xfrm>
            <a:off x="5547656" y="6395249"/>
            <a:ext cx="4244057" cy="337821"/>
          </a:xfrm>
          <a:prstGeom prst="rect">
            <a:avLst/>
          </a:prstGeom>
          <a:noFill/>
          <a:ln w="9525">
            <a:noFill/>
          </a:ln>
        </p:spPr>
        <p:txBody>
          <a:bodyPr vert="horz" lIns="90423" tIns="45212" rIns="90423" bIns="45212" anchor="b" anchorCtr="0"/>
          <a:lstStyle/>
          <a:p>
            <a:pPr lvl="0" algn="r"/>
            <a:fld id="{9A0DB2DC-4C9A-4742-B13C-FB6460FD3503}" type="slidenum">
              <a:rPr lang="zh-CN" altLang="en-US"/>
              <a:t>41</a:t>
            </a:fld>
            <a:endParaRPr lang="zh-CN" altLang="en-US"/>
          </a:p>
        </p:txBody>
      </p:sp>
    </p:spTree>
    <p:extLst>
      <p:ext uri="{BB962C8B-B14F-4D97-AF65-F5344CB8AC3E}">
        <p14:creationId xmlns:p14="http://schemas.microsoft.com/office/powerpoint/2010/main" val="12374021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0423" tIns="45212" rIns="90423" bIns="45212" anchor="t" anchorCtr="0"/>
          <a:lstStyle/>
          <a:p>
            <a:pPr lvl="0"/>
            <a:endParaRPr lang="zh-CN" altLang="en-US"/>
          </a:p>
        </p:txBody>
      </p:sp>
      <p:sp>
        <p:nvSpPr>
          <p:cNvPr id="14339" name="灯片编号占位符 3"/>
          <p:cNvSpPr>
            <a:spLocks noGrp="1"/>
          </p:cNvSpPr>
          <p:nvPr>
            <p:ph type="sldNum" sz="quarter"/>
          </p:nvPr>
        </p:nvSpPr>
        <p:spPr>
          <a:xfrm>
            <a:off x="5547656" y="6395249"/>
            <a:ext cx="4244057" cy="337821"/>
          </a:xfrm>
          <a:prstGeom prst="rect">
            <a:avLst/>
          </a:prstGeom>
          <a:noFill/>
          <a:ln w="9525">
            <a:noFill/>
          </a:ln>
        </p:spPr>
        <p:txBody>
          <a:bodyPr vert="horz" lIns="90423" tIns="45212" rIns="90423" bIns="45212" anchor="b" anchorCtr="0"/>
          <a:lstStyle/>
          <a:p>
            <a:pPr lvl="0" algn="r"/>
            <a:fld id="{9A0DB2DC-4C9A-4742-B13C-FB6460FD3503}" type="slidenum">
              <a:rPr lang="zh-CN" altLang="en-US"/>
              <a:t>42</a:t>
            </a:fld>
            <a:endParaRPr lang="zh-CN" altLang="en-US"/>
          </a:p>
        </p:txBody>
      </p:sp>
    </p:spTree>
    <p:extLst>
      <p:ext uri="{BB962C8B-B14F-4D97-AF65-F5344CB8AC3E}">
        <p14:creationId xmlns:p14="http://schemas.microsoft.com/office/powerpoint/2010/main" val="38084078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0423" tIns="45212" rIns="90423" bIns="45212" anchor="t" anchorCtr="0"/>
          <a:lstStyle/>
          <a:p>
            <a:pPr lvl="0"/>
            <a:endParaRPr lang="zh-CN" altLang="en-US"/>
          </a:p>
        </p:txBody>
      </p:sp>
      <p:sp>
        <p:nvSpPr>
          <p:cNvPr id="14339" name="灯片编号占位符 3"/>
          <p:cNvSpPr>
            <a:spLocks noGrp="1"/>
          </p:cNvSpPr>
          <p:nvPr>
            <p:ph type="sldNum" sz="quarter"/>
          </p:nvPr>
        </p:nvSpPr>
        <p:spPr>
          <a:xfrm>
            <a:off x="5547656" y="6395249"/>
            <a:ext cx="4244057" cy="337821"/>
          </a:xfrm>
          <a:prstGeom prst="rect">
            <a:avLst/>
          </a:prstGeom>
          <a:noFill/>
          <a:ln w="9525">
            <a:noFill/>
          </a:ln>
        </p:spPr>
        <p:txBody>
          <a:bodyPr vert="horz" lIns="90423" tIns="45212" rIns="90423" bIns="45212" anchor="b" anchorCtr="0"/>
          <a:lstStyle/>
          <a:p>
            <a:pPr lvl="0" algn="r"/>
            <a:fld id="{9A0DB2DC-4C9A-4742-B13C-FB6460FD3503}" type="slidenum">
              <a:rPr lang="zh-CN" altLang="en-US"/>
              <a:t>43</a:t>
            </a:fld>
            <a:endParaRPr lang="zh-CN" altLang="en-US"/>
          </a:p>
        </p:txBody>
      </p:sp>
    </p:spTree>
    <p:extLst>
      <p:ext uri="{BB962C8B-B14F-4D97-AF65-F5344CB8AC3E}">
        <p14:creationId xmlns:p14="http://schemas.microsoft.com/office/powerpoint/2010/main" val="2396502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1562523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742753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4256012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47</a:t>
            </a:fld>
            <a:endParaRPr lang="zh-CN" altLang="en-US"/>
          </a:p>
        </p:txBody>
      </p:sp>
    </p:spTree>
    <p:extLst>
      <p:ext uri="{BB962C8B-B14F-4D97-AF65-F5344CB8AC3E}">
        <p14:creationId xmlns:p14="http://schemas.microsoft.com/office/powerpoint/2010/main" val="1200929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8C8EFA-96ED-4A18-B46D-8BDC030E3AF6}" type="slidenum">
              <a:rPr lang="zh-CN" altLang="en-US" smtClean="0"/>
              <a:t>6</a:t>
            </a:fld>
            <a:endParaRPr lang="zh-CN" altLang="en-US"/>
          </a:p>
        </p:txBody>
      </p:sp>
    </p:spTree>
    <p:extLst>
      <p:ext uri="{BB962C8B-B14F-4D97-AF65-F5344CB8AC3E}">
        <p14:creationId xmlns:p14="http://schemas.microsoft.com/office/powerpoint/2010/main" val="11207529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2AA1B-8D12-185A-184A-77CD15E6BDB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87E3D7C-E5D1-CF88-7B41-110BB2B95FD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4CB0723-2D72-A74B-96A4-95D5A420A363}"/>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29F05B4C-6F03-0414-7211-A063422B4D78}"/>
              </a:ext>
            </a:extLst>
          </p:cNvPr>
          <p:cNvSpPr>
            <a:spLocks noGrp="1"/>
          </p:cNvSpPr>
          <p:nvPr>
            <p:ph type="sldNum" sz="quarter" idx="10"/>
          </p:nvPr>
        </p:nvSpPr>
        <p:spPr/>
        <p:txBody>
          <a:bodyPr/>
          <a:lstStyle/>
          <a:p>
            <a:fld id="{DA8C8EFA-96ED-4A18-B46D-8BDC030E3AF6}" type="slidenum">
              <a:rPr lang="zh-CN" altLang="en-US" smtClean="0"/>
              <a:t>7</a:t>
            </a:fld>
            <a:endParaRPr lang="zh-CN" altLang="en-US"/>
          </a:p>
        </p:txBody>
      </p:sp>
    </p:spTree>
    <p:extLst>
      <p:ext uri="{BB962C8B-B14F-4D97-AF65-F5344CB8AC3E}">
        <p14:creationId xmlns:p14="http://schemas.microsoft.com/office/powerpoint/2010/main" val="2581897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754B3-B62C-A639-C18B-5AEAABB130F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52BD223-0DC8-6464-53BE-5C13B891354D}"/>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21CC5FA3-EE9A-527B-BB97-2D4D340ADE87}"/>
              </a:ext>
            </a:extLst>
          </p:cNvPr>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387235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7043164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033579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499747" y="264614"/>
            <a:ext cx="2373254" cy="523220"/>
            <a:chOff x="668559" y="315698"/>
            <a:chExt cx="2373254" cy="523220"/>
          </a:xfrm>
        </p:grpSpPr>
        <p:sp>
          <p:nvSpPr>
            <p:cNvPr id="3" name="文本框 2"/>
            <p:cNvSpPr txBox="1"/>
            <p:nvPr/>
          </p:nvSpPr>
          <p:spPr>
            <a:xfrm>
              <a:off x="668559" y="315698"/>
              <a:ext cx="2060573" cy="523220"/>
            </a:xfrm>
            <a:prstGeom prst="rect">
              <a:avLst/>
            </a:prstGeom>
            <a:noFill/>
          </p:spPr>
          <p:txBody>
            <a:bodyPr wrap="square" rtlCol="0">
              <a:spAutoFit/>
            </a:bodyPr>
            <a:lstStyle/>
            <a:p>
              <a:r>
                <a:rPr lang="zh-CN" altLang="en-US" sz="2800" dirty="0">
                  <a:gradFill>
                    <a:gsLst>
                      <a:gs pos="0">
                        <a:srgbClr val="D7000F"/>
                      </a:gs>
                      <a:gs pos="97959">
                        <a:srgbClr val="5E0000"/>
                      </a:gs>
                    </a:gsLst>
                    <a:lin ang="2700000" scaled="1"/>
                  </a:gradFill>
                  <a:latin typeface="思源宋体 CN Medium" pitchFamily="18" charset="-122"/>
                  <a:ea typeface="思源宋体 CN Medium" pitchFamily="18" charset="-122"/>
                  <a:sym typeface="Arial" panose="020B0604020202020204" pitchFamily="34" charset="0"/>
                </a:rPr>
                <a:t>请输入标题</a:t>
              </a:r>
              <a:endParaRPr lang="en-US" altLang="zh-CN" sz="1400" dirty="0">
                <a:gradFill>
                  <a:gsLst>
                    <a:gs pos="0">
                      <a:srgbClr val="D7000F"/>
                    </a:gs>
                    <a:gs pos="97959">
                      <a:srgbClr val="5E0000"/>
                    </a:gs>
                  </a:gsLst>
                  <a:lin ang="2700000" scaled="1"/>
                </a:gradFill>
                <a:latin typeface="思源宋体 CN Medium" pitchFamily="18" charset="-122"/>
                <a:ea typeface="思源宋体 CN Medium" pitchFamily="18" charset="-122"/>
                <a:sym typeface="Arial" panose="020B0604020202020204" pitchFamily="34" charset="0"/>
              </a:endParaRPr>
            </a:p>
          </p:txBody>
        </p:sp>
        <p:cxnSp>
          <p:nvCxnSpPr>
            <p:cNvPr id="4" name="直接连接符 3"/>
            <p:cNvCxnSpPr/>
            <p:nvPr/>
          </p:nvCxnSpPr>
          <p:spPr>
            <a:xfrm>
              <a:off x="2757267" y="577308"/>
              <a:ext cx="284546" cy="0"/>
            </a:xfrm>
            <a:prstGeom prst="line">
              <a:avLst/>
            </a:prstGeom>
            <a:ln w="38100">
              <a:solidFill>
                <a:srgbClr val="D7000F"/>
              </a:solidFill>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tags" Target="../tags/tag5.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1.jpe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1.jpe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4" descr="017-01.jpg"/>
          <p:cNvPicPr preferRelativeResize="0">
            <a:picLocks noChangeAspect="1"/>
          </p:cNvPicPr>
          <p:nvPr/>
        </p:nvPicPr>
        <p:blipFill>
          <a:blip r:embed="rId3" cstate="print"/>
          <a:srcRect l="33594" t="25699" r="32813" b="62151"/>
          <a:stretch>
            <a:fillRect/>
          </a:stretch>
        </p:blipFill>
        <p:spPr bwMode="auto">
          <a:xfrm>
            <a:off x="323215" y="264160"/>
            <a:ext cx="3432810" cy="878680"/>
          </a:xfrm>
          <a:prstGeom prst="rect">
            <a:avLst/>
          </a:prstGeom>
          <a:solidFill>
            <a:schemeClr val="bg1">
              <a:lumMod val="75000"/>
            </a:schemeClr>
          </a:solidFill>
          <a:ln w="9525">
            <a:noFill/>
            <a:miter lim="800000"/>
            <a:headEnd/>
            <a:tailEnd/>
          </a:ln>
          <a:effectLst>
            <a:softEdge rad="63500"/>
          </a:effectLst>
        </p:spPr>
      </p:pic>
      <p:sp>
        <p:nvSpPr>
          <p:cNvPr id="10" name="文本框 9"/>
          <p:cNvSpPr txBox="1"/>
          <p:nvPr/>
        </p:nvSpPr>
        <p:spPr>
          <a:xfrm>
            <a:off x="666529" y="2789555"/>
            <a:ext cx="10641330" cy="1753235"/>
          </a:xfrm>
          <a:prstGeom prst="rect">
            <a:avLst/>
          </a:prstGeom>
          <a:noFill/>
        </p:spPr>
        <p:txBody>
          <a:bodyPr wrap="square" rtlCol="0">
            <a:spAutoFit/>
          </a:bodyPr>
          <a:lstStyle/>
          <a:p>
            <a:pPr algn="ctr"/>
            <a:r>
              <a:rPr lang="zh-CN" altLang="en-US" sz="5400" b="1" dirty="0">
                <a:gradFill>
                  <a:gsLst>
                    <a:gs pos="0">
                      <a:srgbClr val="E30000"/>
                    </a:gs>
                    <a:gs pos="100000">
                      <a:srgbClr val="760303"/>
                    </a:gs>
                  </a:gsLst>
                  <a:lin scaled="0"/>
                </a:gradFill>
                <a:effectLst>
                  <a:outerShdw blurRad="292100" sx="102000" sy="102000" algn="ctr" rotWithShape="0">
                    <a:prstClr val="black">
                      <a:alpha val="20000"/>
                    </a:prstClr>
                  </a:outerShdw>
                </a:effectLst>
                <a:latin typeface="方正小标宋简体" panose="03000509000000000000" charset="-122"/>
                <a:ea typeface="方正小标宋简体" panose="03000509000000000000" charset="-122"/>
                <a:cs typeface="方正小标宋简体" panose="03000509000000000000" charset="-122"/>
              </a:rPr>
              <a:t>国家艺术基金</a:t>
            </a:r>
            <a:r>
              <a:rPr lang="en-US" altLang="zh-CN" sz="5400" b="1" dirty="0">
                <a:gradFill>
                  <a:gsLst>
                    <a:gs pos="0">
                      <a:srgbClr val="E30000"/>
                    </a:gs>
                    <a:gs pos="100000">
                      <a:srgbClr val="760303"/>
                    </a:gs>
                  </a:gsLst>
                  <a:lin scaled="0"/>
                </a:gradFill>
                <a:effectLst>
                  <a:outerShdw blurRad="292100" sx="102000" sy="102000" algn="ctr" rotWithShape="0">
                    <a:prstClr val="black">
                      <a:alpha val="20000"/>
                    </a:prstClr>
                  </a:outerShdw>
                </a:effectLst>
                <a:latin typeface="方正小标宋简体" panose="03000509000000000000" charset="-122"/>
                <a:ea typeface="方正小标宋简体" panose="03000509000000000000" charset="-122"/>
                <a:cs typeface="方正小标宋简体" panose="03000509000000000000" charset="-122"/>
              </a:rPr>
              <a:t>2027</a:t>
            </a:r>
            <a:r>
              <a:rPr lang="zh-CN" altLang="en-US" sz="5400" b="1" dirty="0">
                <a:gradFill>
                  <a:gsLst>
                    <a:gs pos="0">
                      <a:srgbClr val="E30000"/>
                    </a:gs>
                    <a:gs pos="100000">
                      <a:srgbClr val="760303"/>
                    </a:gs>
                  </a:gsLst>
                  <a:lin scaled="0"/>
                </a:gradFill>
                <a:effectLst>
                  <a:outerShdw blurRad="292100" sx="102000" sy="102000" algn="ctr" rotWithShape="0">
                    <a:prstClr val="black">
                      <a:alpha val="20000"/>
                    </a:prstClr>
                  </a:outerShdw>
                </a:effectLst>
                <a:latin typeface="方正小标宋简体" panose="03000509000000000000" charset="-122"/>
                <a:ea typeface="方正小标宋简体" panose="03000509000000000000" charset="-122"/>
                <a:cs typeface="方正小标宋简体" panose="03000509000000000000" charset="-122"/>
              </a:rPr>
              <a:t>年度资助项目</a:t>
            </a:r>
          </a:p>
          <a:p>
            <a:pPr algn="ctr"/>
            <a:r>
              <a:rPr lang="zh-CN" altLang="en-US" sz="5400" b="1" dirty="0">
                <a:gradFill>
                  <a:gsLst>
                    <a:gs pos="0">
                      <a:srgbClr val="E30000"/>
                    </a:gs>
                    <a:gs pos="100000">
                      <a:srgbClr val="760303"/>
                    </a:gs>
                  </a:gsLst>
                  <a:lin scaled="0"/>
                </a:gradFill>
                <a:effectLst>
                  <a:outerShdw blurRad="292100" sx="102000" sy="102000" algn="ctr" rotWithShape="0">
                    <a:prstClr val="black">
                      <a:alpha val="20000"/>
                    </a:prstClr>
                  </a:outerShdw>
                </a:effectLst>
                <a:latin typeface="方正小标宋简体" panose="03000509000000000000" charset="-122"/>
                <a:ea typeface="方正小标宋简体" panose="03000509000000000000" charset="-122"/>
                <a:cs typeface="方正小标宋简体" panose="03000509000000000000" charset="-122"/>
              </a:rPr>
              <a:t>申报指南解读</a:t>
            </a:r>
          </a:p>
        </p:txBody>
      </p:sp>
      <p:sp>
        <p:nvSpPr>
          <p:cNvPr id="2" name="Freeform: Shape 17"/>
          <p:cNvSpPr/>
          <p:nvPr/>
        </p:nvSpPr>
        <p:spPr>
          <a:xfrm>
            <a:off x="3756025" y="0"/>
            <a:ext cx="8435975" cy="2139315"/>
          </a:xfrm>
          <a:custGeom>
            <a:avLst/>
            <a:gdLst>
              <a:gd name="connsiteX0" fmla="*/ 0 w 8324307"/>
              <a:gd name="connsiteY0" fmla="*/ 0 h 1995331"/>
              <a:gd name="connsiteX1" fmla="*/ 8324307 w 8324307"/>
              <a:gd name="connsiteY1" fmla="*/ 0 h 1995331"/>
              <a:gd name="connsiteX2" fmla="*/ 8324307 w 8324307"/>
              <a:gd name="connsiteY2" fmla="*/ 90760 h 1995331"/>
              <a:gd name="connsiteX3" fmla="*/ 8324307 w 8324307"/>
              <a:gd name="connsiteY3" fmla="*/ 1484628 h 1995331"/>
              <a:gd name="connsiteX4" fmla="*/ 7442144 w 8324307"/>
              <a:gd name="connsiteY4" fmla="*/ 1995184 h 1995331"/>
              <a:gd name="connsiteX5" fmla="*/ 6868746 w 8324307"/>
              <a:gd name="connsiteY5" fmla="*/ 1809320 h 1995331"/>
              <a:gd name="connsiteX6" fmla="*/ 4774413 w 8324307"/>
              <a:gd name="connsiteY6" fmla="*/ 1557946 h 1995331"/>
              <a:gd name="connsiteX7" fmla="*/ 1831876 w 8324307"/>
              <a:gd name="connsiteY7" fmla="*/ 1358941 h 1995331"/>
              <a:gd name="connsiteX8" fmla="*/ 11116 w 8324307"/>
              <a:gd name="connsiteY8" fmla="*/ 3875 h 1995331"/>
              <a:gd name="connsiteX9" fmla="*/ 0 w 8324307"/>
              <a:gd name="connsiteY9" fmla="*/ 0 h 1995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24307" h="1995331">
                <a:moveTo>
                  <a:pt x="0" y="0"/>
                </a:moveTo>
                <a:lnTo>
                  <a:pt x="8324307" y="0"/>
                </a:lnTo>
                <a:lnTo>
                  <a:pt x="8324307" y="90760"/>
                </a:lnTo>
                <a:cubicBezTo>
                  <a:pt x="8324307" y="1484628"/>
                  <a:pt x="8324307" y="1484628"/>
                  <a:pt x="8324307" y="1484628"/>
                </a:cubicBezTo>
                <a:cubicBezTo>
                  <a:pt x="8115528" y="1758260"/>
                  <a:pt x="7822608" y="2002188"/>
                  <a:pt x="7442144" y="1995184"/>
                </a:cubicBezTo>
                <a:cubicBezTo>
                  <a:pt x="7269205" y="1992001"/>
                  <a:pt x="7078179" y="1936971"/>
                  <a:pt x="6868746" y="1809320"/>
                </a:cubicBezTo>
                <a:cubicBezTo>
                  <a:pt x="5622618" y="1044723"/>
                  <a:pt x="5402713" y="2374913"/>
                  <a:pt x="4774413" y="1557946"/>
                </a:cubicBezTo>
                <a:cubicBezTo>
                  <a:pt x="4156585" y="730505"/>
                  <a:pt x="2826684" y="2039747"/>
                  <a:pt x="1831876" y="1358941"/>
                </a:cubicBezTo>
                <a:cubicBezTo>
                  <a:pt x="1339708" y="1018538"/>
                  <a:pt x="803036" y="311547"/>
                  <a:pt x="11116" y="3875"/>
                </a:cubicBezTo>
                <a:lnTo>
                  <a:pt x="0" y="0"/>
                </a:lnTo>
                <a:close/>
              </a:path>
            </a:pathLst>
          </a:custGeom>
          <a:gradFill>
            <a:gsLst>
              <a:gs pos="0">
                <a:srgbClr val="D7000F"/>
              </a:gs>
              <a:gs pos="97959">
                <a:srgbClr val="5E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ID" sz="1800" b="0" i="0" u="none" strike="noStrike" kern="1200" cap="none" spc="0" normalizeH="0" baseline="0" noProof="0" dirty="0">
              <a:ln>
                <a:noFill/>
              </a:ln>
              <a:solidFill>
                <a:prstClr val="white"/>
              </a:solidFill>
              <a:effectLst/>
              <a:uLnTx/>
              <a:uFillTx/>
              <a:latin typeface="Arial" panose="020B0604020202020204" pitchFamily="34" charset="0"/>
              <a:ea typeface="思源黑体 CN Medium"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77215" y="923096"/>
            <a:ext cx="11037570" cy="4588704"/>
            <a:chOff x="379" y="2555"/>
            <a:chExt cx="17444" cy="7350"/>
          </a:xfrm>
        </p:grpSpPr>
        <p:pic>
          <p:nvPicPr>
            <p:cNvPr id="3" name="图片 2"/>
            <p:cNvPicPr>
              <a:picLocks noChangeAspect="1"/>
            </p:cNvPicPr>
            <p:nvPr/>
          </p:nvPicPr>
          <p:blipFill>
            <a:blip r:embed="rId3"/>
            <a:srcRect b="48455"/>
            <a:stretch>
              <a:fillRect/>
            </a:stretch>
          </p:blipFill>
          <p:spPr>
            <a:xfrm>
              <a:off x="379" y="2555"/>
              <a:ext cx="8746" cy="7351"/>
            </a:xfrm>
            <a:prstGeom prst="rect">
              <a:avLst/>
            </a:prstGeom>
          </p:spPr>
        </p:pic>
        <p:pic>
          <p:nvPicPr>
            <p:cNvPr id="5" name="图片 4"/>
            <p:cNvPicPr>
              <a:picLocks noChangeAspect="1"/>
            </p:cNvPicPr>
            <p:nvPr/>
          </p:nvPicPr>
          <p:blipFill>
            <a:blip r:embed="rId3"/>
            <a:srcRect b="90055"/>
            <a:stretch>
              <a:fillRect/>
            </a:stretch>
          </p:blipFill>
          <p:spPr>
            <a:xfrm>
              <a:off x="9125" y="2555"/>
              <a:ext cx="8698" cy="1482"/>
            </a:xfrm>
            <a:prstGeom prst="rect">
              <a:avLst/>
            </a:prstGeom>
          </p:spPr>
        </p:pic>
        <p:pic>
          <p:nvPicPr>
            <p:cNvPr id="6" name="图片 5"/>
            <p:cNvPicPr>
              <a:picLocks noChangeAspect="1"/>
            </p:cNvPicPr>
            <p:nvPr/>
          </p:nvPicPr>
          <p:blipFill>
            <a:blip r:embed="rId3"/>
            <a:srcRect t="51767"/>
            <a:stretch>
              <a:fillRect/>
            </a:stretch>
          </p:blipFill>
          <p:spPr>
            <a:xfrm>
              <a:off x="9125" y="4037"/>
              <a:ext cx="8698" cy="5869"/>
            </a:xfrm>
            <a:prstGeom prst="rect">
              <a:avLst/>
            </a:prstGeom>
          </p:spPr>
        </p:pic>
      </p:grpSp>
      <p:sp>
        <p:nvSpPr>
          <p:cNvPr id="8" name="文本框 7">
            <a:extLst>
              <a:ext uri="{FF2B5EF4-FFF2-40B4-BE49-F238E27FC236}">
                <a16:creationId xmlns:a16="http://schemas.microsoft.com/office/drawing/2014/main" id="{5556A238-7DDC-ECC1-126D-73F30A62F91B}"/>
              </a:ext>
            </a:extLst>
          </p:cNvPr>
          <p:cNvSpPr txBox="1"/>
          <p:nvPr/>
        </p:nvSpPr>
        <p:spPr>
          <a:xfrm>
            <a:off x="655944" y="5623127"/>
            <a:ext cx="11161449" cy="1041952"/>
          </a:xfrm>
          <a:prstGeom prst="rect">
            <a:avLst/>
          </a:prstGeom>
          <a:noFill/>
        </p:spPr>
        <p:txBody>
          <a:bodyPr wrap="square">
            <a:spAutoFit/>
          </a:bodyPr>
          <a:lstStyle/>
          <a:p>
            <a:pPr>
              <a:lnSpc>
                <a:spcPts val="4000"/>
              </a:lnSpc>
            </a:pPr>
            <a:r>
              <a:rPr lang="zh-CN" altLang="en-US" sz="2400" b="1" dirty="0">
                <a:latin typeface="楷体" panose="02010609060101010101" pitchFamily="49" charset="-122"/>
                <a:ea typeface="楷体" panose="02010609060101010101" pitchFamily="49" charset="-122"/>
              </a:rPr>
              <a:t>舞台艺术作品创作要根据实际需要科学合理地编制经费预算，尊重艺术本体，重视成本控制，力戒奢华舞美，反对形式大于内容的大制作。</a:t>
            </a:r>
          </a:p>
        </p:txBody>
      </p:sp>
      <p:pic>
        <p:nvPicPr>
          <p:cNvPr id="9" name="图片 4" descr="017-01.jpg">
            <a:extLst>
              <a:ext uri="{FF2B5EF4-FFF2-40B4-BE49-F238E27FC236}">
                <a16:creationId xmlns:a16="http://schemas.microsoft.com/office/drawing/2014/main" id="{89853058-6C9C-3873-1D18-8DCC8D7FA73E}"/>
              </a:ext>
            </a:extLst>
          </p:cNvPr>
          <p:cNvPicPr preferRelativeResize="0">
            <a:picLocks noChangeAspect="1"/>
          </p:cNvPicPr>
          <p:nvPr/>
        </p:nvPicPr>
        <p:blipFill>
          <a:blip r:embed="rId4" cstate="print"/>
          <a:srcRect l="33594" t="25699" r="32813" b="62151"/>
          <a:stretch>
            <a:fillRect/>
          </a:stretch>
        </p:blipFill>
        <p:spPr bwMode="auto">
          <a:xfrm>
            <a:off x="244157" y="98866"/>
            <a:ext cx="3220085" cy="824230"/>
          </a:xfrm>
          <a:prstGeom prst="rect">
            <a:avLst/>
          </a:prstGeom>
          <a:solidFill>
            <a:schemeClr val="bg1">
              <a:lumMod val="75000"/>
            </a:schemeClr>
          </a:solidFill>
          <a:ln w="9525">
            <a:noFill/>
            <a:miter lim="800000"/>
            <a:headEnd/>
            <a:tailEnd/>
          </a:ln>
          <a:effectLst>
            <a:softEdge rad="63500"/>
          </a:effectLst>
        </p:spPr>
      </p:pic>
    </p:spTree>
    <p:extLst>
      <p:ext uri="{BB962C8B-B14F-4D97-AF65-F5344CB8AC3E}">
        <p14:creationId xmlns:p14="http://schemas.microsoft.com/office/powerpoint/2010/main" val="3944807655"/>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05F41-860E-3B47-FBC7-49A6868AF0B2}"/>
            </a:ext>
          </a:extLst>
        </p:cNvPr>
        <p:cNvGrpSpPr/>
        <p:nvPr/>
      </p:nvGrpSpPr>
      <p:grpSpPr>
        <a:xfrm>
          <a:off x="0" y="0"/>
          <a:ext cx="0" cy="0"/>
          <a:chOff x="0" y="0"/>
          <a:chExt cx="0" cy="0"/>
        </a:xfrm>
      </p:grpSpPr>
      <p:pic>
        <p:nvPicPr>
          <p:cNvPr id="4" name="图片 4" descr="017-01.jpg">
            <a:extLst>
              <a:ext uri="{FF2B5EF4-FFF2-40B4-BE49-F238E27FC236}">
                <a16:creationId xmlns:a16="http://schemas.microsoft.com/office/drawing/2014/main" id="{3A7789CD-7AC5-6C1C-D5A2-2AEF7E7F52E2}"/>
              </a:ext>
            </a:extLst>
          </p:cNvPr>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a:extLst>
              <a:ext uri="{FF2B5EF4-FFF2-40B4-BE49-F238E27FC236}">
                <a16:creationId xmlns:a16="http://schemas.microsoft.com/office/drawing/2014/main" id="{EA8524DC-FCAF-4FE5-B4F3-5A419A6A7926}"/>
              </a:ext>
            </a:extLst>
          </p:cNvPr>
          <p:cNvSpPr txBox="1"/>
          <p:nvPr/>
        </p:nvSpPr>
        <p:spPr>
          <a:xfrm>
            <a:off x="1108075" y="1417348"/>
            <a:ext cx="8093075" cy="584775"/>
          </a:xfrm>
          <a:prstGeom prst="rect">
            <a:avLst/>
          </a:prstGeom>
          <a:noFill/>
        </p:spPr>
        <p:txBody>
          <a:bodyPr wrap="square" rtlCol="0">
            <a:spAutoFit/>
          </a:bodyPr>
          <a:lstStyle/>
          <a:p>
            <a:r>
              <a:rPr lang="zh-CN" altLang="en-US" sz="3200" b="1" dirty="0">
                <a:latin typeface="微软雅黑" panose="020B0503020204020204" charset="-122"/>
                <a:ea typeface="微软雅黑" panose="020B0503020204020204" charset="-122"/>
                <a:sym typeface="+mn-ea"/>
              </a:rPr>
              <a:t>大型舞台剧和作品创作资助项目</a:t>
            </a:r>
            <a:r>
              <a:rPr lang="zh-CN" altLang="en-US" sz="3200" b="1" dirty="0">
                <a:solidFill>
                  <a:srgbClr val="FF0000"/>
                </a:solidFill>
                <a:latin typeface="微软雅黑" panose="020B0503020204020204" charset="-122"/>
                <a:ea typeface="微软雅黑" panose="020B0503020204020204" charset="-122"/>
              </a:rPr>
              <a:t>注意事项</a:t>
            </a:r>
          </a:p>
        </p:txBody>
      </p:sp>
      <p:sp>
        <p:nvSpPr>
          <p:cNvPr id="5" name="文本框 4">
            <a:extLst>
              <a:ext uri="{FF2B5EF4-FFF2-40B4-BE49-F238E27FC236}">
                <a16:creationId xmlns:a16="http://schemas.microsoft.com/office/drawing/2014/main" id="{2872FE01-4754-A772-ED3E-31A12DBEA883}"/>
              </a:ext>
            </a:extLst>
          </p:cNvPr>
          <p:cNvSpPr txBox="1"/>
          <p:nvPr/>
        </p:nvSpPr>
        <p:spPr>
          <a:xfrm>
            <a:off x="1637347" y="2331081"/>
            <a:ext cx="9313863" cy="3803798"/>
          </a:xfrm>
          <a:prstGeom prst="rect">
            <a:avLst/>
          </a:prstGeom>
          <a:noFill/>
        </p:spPr>
        <p:txBody>
          <a:bodyPr wrap="square" rtlCol="0">
            <a:spAutoFit/>
          </a:bodyPr>
          <a:lstStyle/>
          <a:p>
            <a:pPr>
              <a:lnSpc>
                <a:spcPts val="4500"/>
              </a:lnSpc>
            </a:pPr>
            <a:r>
              <a:rPr lang="zh-CN" altLang="zh-CN" sz="2800" dirty="0">
                <a:latin typeface="微软雅黑" panose="020B0503020204020204" charset="-122"/>
                <a:ea typeface="微软雅黑" panose="020B0503020204020204" charset="-122"/>
              </a:rPr>
              <a:t>项目申报主体应为从事舞台艺术创作演出的机构、单位，并具有稳定的创作演出团队。</a:t>
            </a:r>
            <a:endParaRPr lang="en-US" altLang="zh-CN" sz="2800" dirty="0">
              <a:latin typeface="微软雅黑" panose="020B0503020204020204" charset="-122"/>
              <a:ea typeface="微软雅黑" panose="020B0503020204020204" charset="-122"/>
            </a:endParaRPr>
          </a:p>
          <a:p>
            <a:pPr>
              <a:lnSpc>
                <a:spcPts val="4500"/>
              </a:lnSpc>
              <a:spcBef>
                <a:spcPts val="2400"/>
              </a:spcBef>
            </a:pPr>
            <a:r>
              <a:rPr lang="zh-CN" altLang="en-US" sz="2800" dirty="0">
                <a:latin typeface="微软雅黑" panose="020B0503020204020204" charset="-122"/>
                <a:ea typeface="微软雅黑" panose="020B0503020204020204" charset="-122"/>
                <a:cs typeface="微软雅黑" panose="020B0503020204020204" charset="-122"/>
              </a:rPr>
              <a:t>结项验收时须完成</a:t>
            </a:r>
            <a:r>
              <a:rPr lang="en-US" altLang="zh-CN" sz="2800" dirty="0">
                <a:latin typeface="微软雅黑" panose="020B0503020204020204" charset="-122"/>
                <a:ea typeface="微软雅黑" panose="020B0503020204020204" charset="-122"/>
                <a:cs typeface="微软雅黑" panose="020B0503020204020204" charset="-122"/>
              </a:rPr>
              <a:t>10</a:t>
            </a:r>
            <a:r>
              <a:rPr lang="zh-CN" altLang="en-US" sz="2800" dirty="0">
                <a:latin typeface="微软雅黑" panose="020B0503020204020204" charset="-122"/>
                <a:ea typeface="微软雅黑" panose="020B0503020204020204" charset="-122"/>
                <a:cs typeface="微软雅黑" panose="020B0503020204020204" charset="-122"/>
              </a:rPr>
              <a:t>场演出，应包括不少于</a:t>
            </a:r>
            <a:r>
              <a:rPr lang="en-US" altLang="zh-CN" sz="2800" dirty="0">
                <a:latin typeface="微软雅黑" panose="020B0503020204020204" charset="-122"/>
                <a:ea typeface="微软雅黑" panose="020B0503020204020204" charset="-122"/>
                <a:cs typeface="微软雅黑" panose="020B0503020204020204" charset="-122"/>
              </a:rPr>
              <a:t>2</a:t>
            </a:r>
            <a:r>
              <a:rPr lang="zh-CN" altLang="en-US" sz="2800" dirty="0">
                <a:latin typeface="微软雅黑" panose="020B0503020204020204" charset="-122"/>
                <a:ea typeface="微软雅黑" panose="020B0503020204020204" charset="-122"/>
                <a:cs typeface="微软雅黑" panose="020B0503020204020204" charset="-122"/>
              </a:rPr>
              <a:t>场的公益性演出。取得良好社会效益和经济效益的网络直播演出计入演出场次（不含录播），场次不超过</a:t>
            </a:r>
            <a:r>
              <a:rPr lang="en-US" altLang="zh-CN" sz="2800" dirty="0">
                <a:latin typeface="微软雅黑" panose="020B0503020204020204" charset="-122"/>
                <a:ea typeface="微软雅黑" panose="020B0503020204020204" charset="-122"/>
                <a:cs typeface="微软雅黑" panose="020B0503020204020204" charset="-122"/>
              </a:rPr>
              <a:t>2</a:t>
            </a:r>
            <a:r>
              <a:rPr lang="zh-CN" altLang="en-US" sz="2800" dirty="0">
                <a:latin typeface="微软雅黑" panose="020B0503020204020204" charset="-122"/>
                <a:ea typeface="微软雅黑" panose="020B0503020204020204" charset="-122"/>
                <a:cs typeface="微软雅黑" panose="020B0503020204020204" charset="-122"/>
              </a:rPr>
              <a:t>场。</a:t>
            </a:r>
          </a:p>
          <a:p>
            <a:pPr>
              <a:lnSpc>
                <a:spcPts val="4500"/>
              </a:lnSpc>
            </a:pPr>
            <a:endParaRPr lang="en-US" altLang="zh-CN" sz="28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菱形 5">
            <a:extLst>
              <a:ext uri="{FF2B5EF4-FFF2-40B4-BE49-F238E27FC236}">
                <a16:creationId xmlns:a16="http://schemas.microsoft.com/office/drawing/2014/main" id="{13E4714B-CC4F-7ED2-6BD7-458745A947DA}"/>
              </a:ext>
            </a:extLst>
          </p:cNvPr>
          <p:cNvSpPr/>
          <p:nvPr/>
        </p:nvSpPr>
        <p:spPr>
          <a:xfrm>
            <a:off x="1108075" y="2560955"/>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a:extLst>
              <a:ext uri="{FF2B5EF4-FFF2-40B4-BE49-F238E27FC236}">
                <a16:creationId xmlns:a16="http://schemas.microsoft.com/office/drawing/2014/main" id="{3E682D31-853D-93C5-FB05-82FF0BAE3B65}"/>
              </a:ext>
            </a:extLst>
          </p:cNvPr>
          <p:cNvSpPr/>
          <p:nvPr/>
        </p:nvSpPr>
        <p:spPr>
          <a:xfrm>
            <a:off x="1108075" y="3985260"/>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2163554"/>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p:cNvSpPr txBox="1"/>
          <p:nvPr/>
        </p:nvSpPr>
        <p:spPr>
          <a:xfrm>
            <a:off x="479430" y="1268032"/>
            <a:ext cx="8181921" cy="584775"/>
          </a:xfrm>
          <a:prstGeom prst="rect">
            <a:avLst/>
          </a:prstGeom>
          <a:noFill/>
        </p:spPr>
        <p:txBody>
          <a:bodyPr wrap="square" rtlCol="0">
            <a:spAutoFit/>
          </a:bodyPr>
          <a:lstStyle/>
          <a:p>
            <a:r>
              <a:rPr lang="zh-CN" altLang="en-US" sz="3200" b="1" dirty="0">
                <a:latin typeface="微软雅黑" panose="020B0503020204020204" charset="-122"/>
                <a:ea typeface="微软雅黑" panose="020B0503020204020204" charset="-122"/>
                <a:sym typeface="+mn-ea"/>
              </a:rPr>
              <a:t>大型舞台剧和作品创作资助项目</a:t>
            </a:r>
            <a:r>
              <a:rPr lang="zh-CN" altLang="en-US" sz="3200" b="1" dirty="0">
                <a:solidFill>
                  <a:srgbClr val="FF0000"/>
                </a:solidFill>
                <a:latin typeface="微软雅黑" panose="020B0503020204020204" charset="-122"/>
                <a:ea typeface="微软雅黑" panose="020B0503020204020204" charset="-122"/>
              </a:rPr>
              <a:t>注意事项</a:t>
            </a:r>
          </a:p>
        </p:txBody>
      </p:sp>
      <p:sp>
        <p:nvSpPr>
          <p:cNvPr id="5" name="文本框 4"/>
          <p:cNvSpPr txBox="1"/>
          <p:nvPr/>
        </p:nvSpPr>
        <p:spPr>
          <a:xfrm>
            <a:off x="548799" y="1965498"/>
            <a:ext cx="11325226" cy="6068328"/>
          </a:xfrm>
          <a:prstGeom prst="rect">
            <a:avLst/>
          </a:prstGeom>
          <a:noFill/>
        </p:spPr>
        <p:txBody>
          <a:bodyPr wrap="square" rtlCol="0">
            <a:spAutoFit/>
          </a:bodyPr>
          <a:lstStyle/>
          <a:p>
            <a:pPr>
              <a:lnSpc>
                <a:spcPts val="4300"/>
              </a:lnSpc>
              <a:spcBef>
                <a:spcPts val="1800"/>
              </a:spcBef>
            </a:pPr>
            <a:r>
              <a:rPr lang="zh-CN" altLang="en-US" sz="2600" dirty="0">
                <a:latin typeface="微软雅黑" panose="020B0503020204020204" charset="-122"/>
                <a:ea typeface="微软雅黑" panose="020B0503020204020204" charset="-122"/>
                <a:cs typeface="微软雅黑" panose="020B0503020204020204" charset="-122"/>
              </a:rPr>
              <a:t>大型舞台剧和作品创作申报项目的主要演员原则上使用本机构、单位演员。编剧、导演（含编导）、音乐（含唱腔设计）、舞美（含灯光、造型、服装、化妆、道具设计等）四类主创人员应以本省（自治区、直辖市）创作人才为主。</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有使用外请主创人员情形的，在评审确定资助项目时，每外请</a:t>
            </a: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类主创人员降低</a:t>
            </a: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个排序档次。</a:t>
            </a:r>
            <a:endParaRPr lang="en-US" altLang="zh-CN" sz="2600" dirty="0">
              <a:solidFill>
                <a:srgbClr val="FF0000"/>
              </a:solidFill>
              <a:latin typeface="微软雅黑" panose="020B0503020204020204" charset="-122"/>
              <a:ea typeface="微软雅黑" panose="020B0503020204020204" charset="-122"/>
              <a:cs typeface="微软雅黑" panose="020B0503020204020204" charset="-122"/>
            </a:endParaRPr>
          </a:p>
          <a:p>
            <a:pPr>
              <a:lnSpc>
                <a:spcPts val="4300"/>
              </a:lnSpc>
              <a:spcBef>
                <a:spcPts val="1800"/>
              </a:spcBef>
            </a:pPr>
            <a:r>
              <a:rPr lang="zh-CN" altLang="en-US" sz="2600" dirty="0">
                <a:latin typeface="微软雅黑" panose="020B0503020204020204" charset="-122"/>
                <a:ea typeface="微软雅黑" panose="020B0503020204020204" charset="-122"/>
                <a:cs typeface="微软雅黑" panose="020B0503020204020204" charset="-122"/>
              </a:rPr>
              <a:t>同一项目申报主体申报大型舞台剧和作品创作资助项目，</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每个类别不超过</a:t>
            </a: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项</a:t>
            </a:r>
            <a:r>
              <a:rPr lang="zh-CN" altLang="en-US" sz="2600" dirty="0" smtClean="0">
                <a:solidFill>
                  <a:srgbClr val="FF0000"/>
                </a:solidFill>
                <a:latin typeface="微软雅黑" panose="020B0503020204020204" charset="-122"/>
                <a:ea typeface="微软雅黑" panose="020B0503020204020204" charset="-122"/>
                <a:cs typeface="微软雅黑" panose="020B0503020204020204" charset="-122"/>
              </a:rPr>
              <a:t>。</a:t>
            </a:r>
            <a:endParaRPr lang="en-US" altLang="zh-CN" sz="2600" dirty="0" smtClean="0">
              <a:solidFill>
                <a:srgbClr val="FF0000"/>
              </a:solidFill>
              <a:latin typeface="微软雅黑" panose="020B0503020204020204" charset="-122"/>
              <a:ea typeface="微软雅黑" panose="020B0503020204020204" charset="-122"/>
              <a:cs typeface="微软雅黑" panose="020B0503020204020204" charset="-122"/>
            </a:endParaRPr>
          </a:p>
          <a:p>
            <a:pPr>
              <a:lnSpc>
                <a:spcPts val="4300"/>
              </a:lnSpc>
              <a:spcBef>
                <a:spcPts val="1800"/>
              </a:spcBef>
            </a:pPr>
            <a:r>
              <a:rPr lang="zh-CN" altLang="zh-CN" sz="2600" dirty="0">
                <a:latin typeface="微软雅黑" panose="020B0503020204020204" charset="-122"/>
                <a:ea typeface="微软雅黑" panose="020B0503020204020204" charset="-122"/>
                <a:cs typeface="微软雅黑" panose="020B0503020204020204" charset="-122"/>
              </a:rPr>
              <a:t>申报文本撰写应立足艺术本体，语言简洁朴素，力戒空话套话。</a:t>
            </a:r>
            <a:endParaRPr lang="en-US" altLang="zh-CN" sz="2600" dirty="0">
              <a:latin typeface="微软雅黑" panose="020B0503020204020204" charset="-122"/>
              <a:ea typeface="微软雅黑" panose="020B0503020204020204" charset="-122"/>
              <a:cs typeface="微软雅黑" panose="020B0503020204020204" charset="-122"/>
            </a:endParaRPr>
          </a:p>
          <a:p>
            <a:pPr>
              <a:lnSpc>
                <a:spcPts val="4500"/>
              </a:lnSpc>
              <a:spcBef>
                <a:spcPts val="1800"/>
              </a:spcBef>
            </a:pPr>
            <a:r>
              <a:rPr lang="zh-CN" altLang="en-US" sz="2600" dirty="0">
                <a:solidFill>
                  <a:srgbClr val="FF0000"/>
                </a:solidFill>
                <a:latin typeface="华文中宋" panose="02010600040101010101" pitchFamily="2" charset="-122"/>
                <a:ea typeface="华文中宋" panose="02010600040101010101" pitchFamily="2" charset="-122"/>
                <a:cs typeface="Times New Roman" panose="02020603050405020304" charset="0"/>
              </a:rPr>
              <a:t>    </a:t>
            </a:r>
            <a:endParaRPr lang="en-US" altLang="zh-CN" sz="2600" dirty="0">
              <a:solidFill>
                <a:srgbClr val="FF0000"/>
              </a:solidFill>
              <a:latin typeface="华文中宋" panose="02010600040101010101" pitchFamily="2" charset="-122"/>
              <a:ea typeface="华文中宋" panose="02010600040101010101" pitchFamily="2" charset="-122"/>
              <a:cs typeface="Times New Roman" panose="02020603050405020304" charset="0"/>
            </a:endParaRPr>
          </a:p>
          <a:p>
            <a:pPr>
              <a:lnSpc>
                <a:spcPts val="5200"/>
              </a:lnSpc>
            </a:pPr>
            <a:endParaRPr lang="zh-CN" altLang="en-US" sz="2400" dirty="0">
              <a:solidFill>
                <a:schemeClr val="tx1">
                  <a:lumMod val="75000"/>
                  <a:lumOff val="25000"/>
                </a:schemeClr>
              </a:solidFill>
              <a:latin typeface="华文中宋" panose="02010600040101010101" pitchFamily="2" charset="-122"/>
              <a:ea typeface="华文中宋" panose="02010600040101010101" pitchFamily="2" charset="-122"/>
              <a:cs typeface="Times New Roman" panose="02020603050405020304" charset="0"/>
            </a:endParaRPr>
          </a:p>
        </p:txBody>
      </p:sp>
      <p:sp>
        <p:nvSpPr>
          <p:cNvPr id="6" name="菱形 5"/>
          <p:cNvSpPr/>
          <p:nvPr/>
        </p:nvSpPr>
        <p:spPr>
          <a:xfrm>
            <a:off x="264982" y="2183866"/>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p:cNvSpPr/>
          <p:nvPr/>
        </p:nvSpPr>
        <p:spPr>
          <a:xfrm>
            <a:off x="224949" y="5115903"/>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p:cNvSpPr/>
          <p:nvPr/>
        </p:nvSpPr>
        <p:spPr>
          <a:xfrm>
            <a:off x="244026" y="5880251"/>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0162762"/>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3" name="矩形 2"/>
          <p:cNvSpPr/>
          <p:nvPr/>
        </p:nvSpPr>
        <p:spPr>
          <a:xfrm>
            <a:off x="957489" y="2309950"/>
            <a:ext cx="10681970" cy="3477042"/>
          </a:xfrm>
          <a:prstGeom prst="rect">
            <a:avLst/>
          </a:prstGeom>
        </p:spPr>
        <p:txBody>
          <a:bodyPr wrap="square">
            <a:spAutoFit/>
          </a:bodyPr>
          <a:lstStyle/>
          <a:p>
            <a:pPr>
              <a:lnSpc>
                <a:spcPts val="4000"/>
              </a:lnSpc>
              <a:spcBef>
                <a:spcPts val="1200"/>
              </a:spcBef>
            </a:pPr>
            <a:r>
              <a:rPr lang="zh-CN" altLang="en-US" sz="2600" dirty="0">
                <a:latin typeface="微软雅黑" panose="020B0503020204020204" charset="-122"/>
                <a:ea typeface="微软雅黑" panose="020B0503020204020204" charset="-122"/>
                <a:cs typeface="微软雅黑" panose="020B0503020204020204" charset="-122"/>
              </a:rPr>
              <a:t>须提交经过专家论证的完整剧本、专家推荐意见及相关的导演阐述、艺术构思、舞美设计图或草图、音乐小样及其乐谱等文字、图片、音像资料。申报项目为</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改编、移植作品</a:t>
            </a:r>
            <a:r>
              <a:rPr lang="zh-CN" altLang="en-US" sz="2600" dirty="0">
                <a:latin typeface="微软雅黑" panose="020B0503020204020204" charset="-122"/>
                <a:ea typeface="微软雅黑" panose="020B0503020204020204" charset="-122"/>
                <a:cs typeface="微软雅黑" panose="020B0503020204020204" charset="-122"/>
              </a:rPr>
              <a:t>的，还须同时提交</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原作的剧本、演出视频和作品的改编授权协议书</a:t>
            </a:r>
            <a:r>
              <a:rPr lang="zh-CN" altLang="en-US" sz="2600" dirty="0">
                <a:latin typeface="微软雅黑" panose="020B0503020204020204" charset="-122"/>
                <a:ea typeface="微软雅黑" panose="020B0503020204020204" charset="-122"/>
                <a:cs typeface="微软雅黑" panose="020B0503020204020204" charset="-122"/>
              </a:rPr>
              <a:t>等相关授权文件。除申报项目论证材料外，还须提供与申报主体名称一致的</a:t>
            </a:r>
            <a:r>
              <a:rPr lang="en-US" altLang="zh-CN" sz="2600" dirty="0">
                <a:latin typeface="微软雅黑" panose="020B0503020204020204" charset="-122"/>
                <a:ea typeface="微软雅黑" panose="020B0503020204020204" charset="-122"/>
                <a:cs typeface="微软雅黑" panose="020B0503020204020204" charset="-122"/>
              </a:rPr>
              <a:t>《</a:t>
            </a:r>
            <a:r>
              <a:rPr lang="zh-CN" altLang="en-US" sz="2600" dirty="0">
                <a:latin typeface="微软雅黑" panose="020B0503020204020204" charset="-122"/>
                <a:ea typeface="微软雅黑" panose="020B0503020204020204" charset="-122"/>
                <a:cs typeface="微软雅黑" panose="020B0503020204020204" charset="-122"/>
              </a:rPr>
              <a:t>营业性演出许可证</a:t>
            </a:r>
            <a:r>
              <a:rPr lang="en-US" altLang="zh-CN" sz="2600" dirty="0">
                <a:latin typeface="微软雅黑" panose="020B0503020204020204" charset="-122"/>
                <a:ea typeface="微软雅黑" panose="020B0503020204020204" charset="-122"/>
                <a:cs typeface="微软雅黑" panose="020B0503020204020204" charset="-122"/>
              </a:rPr>
              <a:t>》</a:t>
            </a:r>
            <a:r>
              <a:rPr lang="zh-CN" altLang="en-US" sz="2600" dirty="0">
                <a:latin typeface="微软雅黑" panose="020B0503020204020204" charset="-122"/>
                <a:ea typeface="微软雅黑" panose="020B0503020204020204" charset="-122"/>
                <a:cs typeface="微软雅黑" panose="020B0503020204020204" charset="-122"/>
              </a:rPr>
              <a:t>。</a:t>
            </a:r>
            <a:endParaRPr lang="en-US" altLang="zh-CN" sz="2600" dirty="0">
              <a:latin typeface="微软雅黑" panose="020B0503020204020204" charset="-122"/>
              <a:ea typeface="微软雅黑" panose="020B0503020204020204" charset="-122"/>
              <a:cs typeface="微软雅黑" panose="020B0503020204020204" charset="-122"/>
            </a:endParaRPr>
          </a:p>
          <a:p>
            <a:pPr>
              <a:lnSpc>
                <a:spcPts val="4500"/>
              </a:lnSpc>
              <a:spcBef>
                <a:spcPts val="2400"/>
              </a:spcBef>
            </a:pPr>
            <a:r>
              <a:rPr lang="zh-CN" altLang="en-US" sz="2600" dirty="0">
                <a:latin typeface="微软雅黑" panose="020B0503020204020204" charset="-122"/>
                <a:ea typeface="微软雅黑" panose="020B0503020204020204" charset="-122"/>
                <a:cs typeface="微软雅黑" panose="020B0503020204020204" charset="-122"/>
              </a:rPr>
              <a:t>资助项目应于</a:t>
            </a: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2028</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年</a:t>
            </a: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6</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月</a:t>
            </a: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30</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日前</a:t>
            </a:r>
            <a:r>
              <a:rPr lang="zh-CN" altLang="en-US" sz="2600" dirty="0">
                <a:latin typeface="微软雅黑" panose="020B0503020204020204" charset="-122"/>
                <a:ea typeface="微软雅黑" panose="020B0503020204020204" charset="-122"/>
                <a:cs typeface="微软雅黑" panose="020B0503020204020204" charset="-122"/>
              </a:rPr>
              <a:t>提交完整的成果材料，参加结项验收。</a:t>
            </a:r>
            <a:endParaRPr lang="en-US" altLang="zh-CN" sz="26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744855" y="1406782"/>
            <a:ext cx="8150171" cy="584775"/>
          </a:xfrm>
          <a:prstGeom prst="rect">
            <a:avLst/>
          </a:prstGeom>
          <a:noFill/>
        </p:spPr>
        <p:txBody>
          <a:bodyPr wrap="square" rtlCol="0">
            <a:spAutoFit/>
          </a:bodyPr>
          <a:lstStyle/>
          <a:p>
            <a:r>
              <a:rPr lang="zh-CN" altLang="en-US" sz="3200" b="1" dirty="0">
                <a:latin typeface="微软雅黑" panose="020B0503020204020204" charset="-122"/>
                <a:ea typeface="微软雅黑" panose="020B0503020204020204" charset="-122"/>
                <a:sym typeface="+mn-ea"/>
              </a:rPr>
              <a:t>大型舞台剧和作品创作资助项目</a:t>
            </a:r>
            <a:r>
              <a:rPr lang="zh-CN" altLang="en-US" sz="3200" b="1" dirty="0">
                <a:solidFill>
                  <a:srgbClr val="FF0000"/>
                </a:solidFill>
                <a:latin typeface="微软雅黑" panose="020B0503020204020204" charset="-122"/>
                <a:ea typeface="微软雅黑" panose="020B0503020204020204" charset="-122"/>
              </a:rPr>
              <a:t>注意事项</a:t>
            </a:r>
          </a:p>
        </p:txBody>
      </p:sp>
      <p:sp>
        <p:nvSpPr>
          <p:cNvPr id="7" name="菱形 6"/>
          <p:cNvSpPr/>
          <p:nvPr/>
        </p:nvSpPr>
        <p:spPr>
          <a:xfrm>
            <a:off x="465149" y="2499980"/>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p:cNvSpPr/>
          <p:nvPr/>
        </p:nvSpPr>
        <p:spPr>
          <a:xfrm>
            <a:off x="465149" y="5371183"/>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23717136"/>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022605"/>
            <a:ext cx="12192635" cy="389572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5" name="文本框 4"/>
          <p:cNvSpPr txBox="1"/>
          <p:nvPr/>
        </p:nvSpPr>
        <p:spPr>
          <a:xfrm>
            <a:off x="288185" y="3191587"/>
            <a:ext cx="11408515" cy="3425190"/>
          </a:xfrm>
          <a:prstGeom prst="rect">
            <a:avLst/>
          </a:prstGeom>
          <a:noFill/>
        </p:spPr>
        <p:txBody>
          <a:bodyPr wrap="square" rtlCol="0">
            <a:spAutoFit/>
          </a:bodyPr>
          <a:lstStyle/>
          <a:p>
            <a:pPr>
              <a:lnSpc>
                <a:spcPts val="5200"/>
              </a:lnSpc>
            </a:pPr>
            <a:r>
              <a:rPr lang="zh-CN" altLang="en-US" sz="2800" b="1" dirty="0">
                <a:solidFill>
                  <a:srgbClr val="FF0000"/>
                </a:solidFill>
                <a:latin typeface="微软雅黑" panose="020B0503020204020204" charset="-122"/>
                <a:ea typeface="微软雅黑" panose="020B0503020204020204" charset="-122"/>
                <a:cs typeface="Times New Roman" panose="02020603050405020304" charset="0"/>
                <a:sym typeface="+mn-ea"/>
              </a:rPr>
              <a:t>中小型剧（节）目和作品创作项目</a:t>
            </a:r>
            <a:r>
              <a:rPr lang="zh-CN" altLang="en-US" sz="2800" b="1" dirty="0">
                <a:solidFill>
                  <a:srgbClr val="FF0000"/>
                </a:solidFill>
                <a:latin typeface="微软雅黑" panose="020B0503020204020204" charset="-122"/>
                <a:ea typeface="微软雅黑" panose="020B0503020204020204" charset="-122"/>
                <a:cs typeface="Times New Roman" panose="02020603050405020304" charset="0"/>
              </a:rPr>
              <a:t>资助范围</a:t>
            </a:r>
          </a:p>
          <a:p>
            <a:pPr marL="46990" indent="0">
              <a:lnSpc>
                <a:spcPts val="5200"/>
              </a:lnSpc>
              <a:buFont typeface="Wingdings" panose="05000000000000000000" pitchFamily="2" charset="2"/>
              <a:buNone/>
            </a:pPr>
            <a:r>
              <a:rPr lang="en-US" altLang="zh-CN" sz="2400" b="1" dirty="0">
                <a:latin typeface="微软雅黑" panose="020B0503020204020204" charset="-122"/>
                <a:ea typeface="微软雅黑" panose="020B0503020204020204" charset="-122"/>
                <a:cs typeface="Times New Roman" panose="02020603050405020304" charset="0"/>
              </a:rPr>
              <a:t>1.</a:t>
            </a:r>
            <a:r>
              <a:rPr lang="zh-CN" altLang="en-US" sz="2400" b="1" dirty="0">
                <a:latin typeface="微软雅黑" panose="020B0503020204020204" charset="-122"/>
                <a:ea typeface="微软雅黑" panose="020B0503020204020204" charset="-122"/>
                <a:cs typeface="Times New Roman" panose="02020603050405020304" charset="0"/>
              </a:rPr>
              <a:t>戏曲小戏；</a:t>
            </a:r>
            <a:r>
              <a:rPr lang="en-US" altLang="zh-CN" sz="2400" b="1" dirty="0">
                <a:latin typeface="微软雅黑" panose="020B0503020204020204" charset="-122"/>
                <a:ea typeface="微软雅黑" panose="020B0503020204020204" charset="-122"/>
                <a:cs typeface="Times New Roman" panose="02020603050405020304" charset="0"/>
              </a:rPr>
              <a:t>2.</a:t>
            </a:r>
            <a:r>
              <a:rPr lang="zh-CN" altLang="en-US" sz="2400" b="1" dirty="0">
                <a:latin typeface="微软雅黑" panose="020B0503020204020204" charset="-122"/>
                <a:ea typeface="微软雅黑" panose="020B0503020204020204" charset="-122"/>
                <a:cs typeface="Times New Roman" panose="02020603050405020304" charset="0"/>
              </a:rPr>
              <a:t>独幕剧；</a:t>
            </a:r>
            <a:r>
              <a:rPr lang="en-US" altLang="zh-CN" sz="2400" b="1" dirty="0">
                <a:latin typeface="微软雅黑" panose="020B0503020204020204" charset="-122"/>
                <a:ea typeface="微软雅黑" panose="020B0503020204020204" charset="-122"/>
                <a:cs typeface="Times New Roman" panose="02020603050405020304" charset="0"/>
              </a:rPr>
              <a:t>3.</a:t>
            </a:r>
            <a:r>
              <a:rPr lang="zh-CN" altLang="en-US" sz="2400" b="1" dirty="0">
                <a:latin typeface="微软雅黑" panose="020B0503020204020204" charset="-122"/>
                <a:ea typeface="微软雅黑" panose="020B0503020204020204" charset="-122"/>
                <a:cs typeface="Times New Roman" panose="02020603050405020304" charset="0"/>
              </a:rPr>
              <a:t>小话剧；</a:t>
            </a:r>
            <a:r>
              <a:rPr lang="en-US" altLang="zh-CN" sz="2400" b="1" dirty="0">
                <a:latin typeface="微软雅黑" panose="020B0503020204020204" charset="-122"/>
                <a:ea typeface="微软雅黑" panose="020B0503020204020204" charset="-122"/>
                <a:cs typeface="Times New Roman" panose="02020603050405020304" charset="0"/>
              </a:rPr>
              <a:t>4.</a:t>
            </a:r>
            <a:r>
              <a:rPr lang="zh-CN" altLang="en-US" sz="2400" b="1" dirty="0">
                <a:latin typeface="微软雅黑" panose="020B0503020204020204" charset="-122"/>
                <a:ea typeface="微软雅黑" panose="020B0503020204020204" charset="-122"/>
                <a:cs typeface="Times New Roman" panose="02020603050405020304" charset="0"/>
              </a:rPr>
              <a:t>小歌剧；</a:t>
            </a:r>
            <a:r>
              <a:rPr lang="en-US" altLang="zh-CN" sz="2400" b="1" dirty="0">
                <a:latin typeface="微软雅黑" panose="020B0503020204020204" charset="-122"/>
                <a:ea typeface="微软雅黑" panose="020B0503020204020204" charset="-122"/>
                <a:cs typeface="Times New Roman" panose="02020603050405020304" charset="0"/>
              </a:rPr>
              <a:t>5.</a:t>
            </a:r>
            <a:r>
              <a:rPr lang="zh-CN" altLang="en-US" sz="2400" b="1" dirty="0">
                <a:latin typeface="微软雅黑" panose="020B0503020204020204" charset="-122"/>
                <a:ea typeface="微软雅黑" panose="020B0503020204020204" charset="-122"/>
                <a:cs typeface="Times New Roman" panose="02020603050405020304" charset="0"/>
              </a:rPr>
              <a:t>小舞剧；</a:t>
            </a:r>
            <a:r>
              <a:rPr lang="en-US" altLang="zh-CN" sz="2400" b="1" dirty="0">
                <a:latin typeface="微软雅黑" panose="020B0503020204020204" charset="-122"/>
                <a:ea typeface="微软雅黑" panose="020B0503020204020204" charset="-122"/>
                <a:cs typeface="Times New Roman" panose="02020603050405020304" charset="0"/>
              </a:rPr>
              <a:t>6.</a:t>
            </a:r>
            <a:r>
              <a:rPr lang="zh-CN" altLang="en-US" sz="2400" b="1" dirty="0">
                <a:latin typeface="微软雅黑" panose="020B0503020204020204" charset="-122"/>
                <a:ea typeface="微软雅黑" panose="020B0503020204020204" charset="-122"/>
                <a:cs typeface="Times New Roman" panose="02020603050405020304" charset="0"/>
              </a:rPr>
              <a:t>器乐（单乐章管弦乐、独奏曲、重奏曲、室内乐、民乐小合奏）；</a:t>
            </a:r>
            <a:r>
              <a:rPr lang="en-US" altLang="zh-CN" sz="2400" b="1" dirty="0">
                <a:latin typeface="微软雅黑" panose="020B0503020204020204" charset="-122"/>
                <a:ea typeface="微软雅黑" panose="020B0503020204020204" charset="-122"/>
                <a:cs typeface="Times New Roman" panose="02020603050405020304" charset="0"/>
              </a:rPr>
              <a:t>7.</a:t>
            </a:r>
            <a:r>
              <a:rPr lang="zh-CN" altLang="en-US" sz="2400" b="1" dirty="0">
                <a:latin typeface="微软雅黑" panose="020B0503020204020204" charset="-122"/>
                <a:ea typeface="微软雅黑" panose="020B0503020204020204" charset="-122"/>
                <a:cs typeface="Times New Roman" panose="02020603050405020304" charset="0"/>
              </a:rPr>
              <a:t>歌曲（含合唱）；</a:t>
            </a:r>
            <a:r>
              <a:rPr lang="en-US" altLang="zh-CN" sz="2400" b="1" dirty="0">
                <a:latin typeface="微软雅黑" panose="020B0503020204020204" charset="-122"/>
                <a:ea typeface="微软雅黑" panose="020B0503020204020204" charset="-122"/>
                <a:cs typeface="Times New Roman" panose="02020603050405020304" charset="0"/>
              </a:rPr>
              <a:t>8.</a:t>
            </a:r>
            <a:r>
              <a:rPr lang="zh-CN" altLang="en-US" sz="2400" b="1" dirty="0">
                <a:latin typeface="微软雅黑" panose="020B0503020204020204" charset="-122"/>
                <a:ea typeface="微软雅黑" panose="020B0503020204020204" charset="-122"/>
                <a:cs typeface="Times New Roman" panose="02020603050405020304" charset="0"/>
              </a:rPr>
              <a:t>舞蹈（单人舞、双人舞、三人舞、群舞）；</a:t>
            </a:r>
            <a:r>
              <a:rPr lang="en-US" altLang="zh-CN" sz="2400" b="1" dirty="0">
                <a:latin typeface="微软雅黑" panose="020B0503020204020204" charset="-122"/>
                <a:ea typeface="微软雅黑" panose="020B0503020204020204" charset="-122"/>
                <a:cs typeface="Times New Roman" panose="02020603050405020304" charset="0"/>
              </a:rPr>
              <a:t>9.</a:t>
            </a:r>
            <a:r>
              <a:rPr lang="zh-CN" altLang="en-US" sz="2400" b="1" dirty="0">
                <a:latin typeface="微软雅黑" panose="020B0503020204020204" charset="-122"/>
                <a:ea typeface="微软雅黑" panose="020B0503020204020204" charset="-122"/>
                <a:cs typeface="Times New Roman" panose="02020603050405020304" charset="0"/>
              </a:rPr>
              <a:t>曲艺（短篇）；</a:t>
            </a:r>
            <a:r>
              <a:rPr lang="en-US" altLang="zh-CN" sz="2400" b="1" dirty="0">
                <a:latin typeface="微软雅黑" panose="020B0503020204020204" charset="-122"/>
                <a:ea typeface="微软雅黑" panose="020B0503020204020204" charset="-122"/>
                <a:cs typeface="Times New Roman" panose="02020603050405020304" charset="0"/>
              </a:rPr>
              <a:t>10.</a:t>
            </a:r>
            <a:r>
              <a:rPr lang="zh-CN" altLang="en-US" sz="2400" b="1" dirty="0">
                <a:latin typeface="微软雅黑" panose="020B0503020204020204" charset="-122"/>
                <a:ea typeface="微软雅黑" panose="020B0503020204020204" charset="-122"/>
                <a:cs typeface="Times New Roman" panose="02020603050405020304" charset="0"/>
              </a:rPr>
              <a:t>小品；</a:t>
            </a:r>
            <a:r>
              <a:rPr lang="en-US" altLang="zh-CN" sz="2400" b="1" dirty="0">
                <a:latin typeface="微软雅黑" panose="020B0503020204020204" charset="-122"/>
                <a:ea typeface="微软雅黑" panose="020B0503020204020204" charset="-122"/>
                <a:cs typeface="Times New Roman" panose="02020603050405020304" charset="0"/>
              </a:rPr>
              <a:t>11.</a:t>
            </a:r>
            <a:r>
              <a:rPr lang="zh-CN" altLang="en-US" sz="2400" b="1" dirty="0">
                <a:latin typeface="微软雅黑" panose="020B0503020204020204" charset="-122"/>
                <a:ea typeface="微软雅黑" panose="020B0503020204020204" charset="-122"/>
                <a:cs typeface="Times New Roman" panose="02020603050405020304" charset="0"/>
              </a:rPr>
              <a:t>木偶小剧；</a:t>
            </a:r>
            <a:r>
              <a:rPr lang="en-US" altLang="zh-CN" sz="2400" b="1" dirty="0">
                <a:latin typeface="微软雅黑" panose="020B0503020204020204" charset="-122"/>
                <a:ea typeface="微软雅黑" panose="020B0503020204020204" charset="-122"/>
                <a:cs typeface="Times New Roman" panose="02020603050405020304" charset="0"/>
              </a:rPr>
              <a:t>12.</a:t>
            </a:r>
            <a:r>
              <a:rPr lang="zh-CN" altLang="en-US" sz="2400" b="1" dirty="0">
                <a:latin typeface="微软雅黑" panose="020B0503020204020204" charset="-122"/>
                <a:ea typeface="微软雅黑" panose="020B0503020204020204" charset="-122"/>
                <a:cs typeface="Times New Roman" panose="02020603050405020304" charset="0"/>
              </a:rPr>
              <a:t>皮影小戏；</a:t>
            </a:r>
            <a:r>
              <a:rPr lang="en-US" altLang="zh-CN" sz="2400" b="1" dirty="0">
                <a:latin typeface="微软雅黑" panose="020B0503020204020204" charset="-122"/>
                <a:ea typeface="微软雅黑" panose="020B0503020204020204" charset="-122"/>
                <a:cs typeface="Times New Roman" panose="02020603050405020304" charset="0"/>
              </a:rPr>
              <a:t>13.</a:t>
            </a:r>
            <a:r>
              <a:rPr lang="zh-CN" altLang="en-US" sz="2400" b="1" dirty="0">
                <a:latin typeface="微软雅黑" panose="020B0503020204020204" charset="-122"/>
                <a:ea typeface="微软雅黑" panose="020B0503020204020204" charset="-122"/>
                <a:cs typeface="Times New Roman" panose="02020603050405020304" charset="0"/>
              </a:rPr>
              <a:t>杂技（含魔术、滑稽）；</a:t>
            </a:r>
            <a:r>
              <a:rPr lang="en-US" altLang="zh-CN" sz="2400" b="1" dirty="0">
                <a:latin typeface="微软雅黑" panose="020B0503020204020204" charset="-122"/>
                <a:ea typeface="微软雅黑" panose="020B0503020204020204" charset="-122"/>
                <a:cs typeface="Times New Roman" panose="02020603050405020304" charset="0"/>
              </a:rPr>
              <a:t>14.</a:t>
            </a:r>
            <a:r>
              <a:rPr lang="zh-CN" altLang="en-US" sz="2400" b="1" dirty="0">
                <a:latin typeface="微软雅黑" panose="020B0503020204020204" charset="-122"/>
                <a:ea typeface="微软雅黑" panose="020B0503020204020204" charset="-122"/>
                <a:cs typeface="Times New Roman" panose="02020603050405020304" charset="0"/>
              </a:rPr>
              <a:t>具有创新性、跨界融合特点的表演艺术节目。</a:t>
            </a:r>
            <a:endParaRPr sz="2400" b="1" dirty="0">
              <a:latin typeface="微软雅黑" panose="020B0503020204020204" charset="-122"/>
              <a:ea typeface="微软雅黑" panose="020B0503020204020204" charset="-122"/>
              <a:cs typeface="Times New Roman" panose="02020603050405020304" charset="0"/>
            </a:endParaRPr>
          </a:p>
        </p:txBody>
      </p:sp>
      <p:sp>
        <p:nvSpPr>
          <p:cNvPr id="8" name="文本框 7">
            <a:extLst>
              <a:ext uri="{FF2B5EF4-FFF2-40B4-BE49-F238E27FC236}">
                <a16:creationId xmlns:a16="http://schemas.microsoft.com/office/drawing/2014/main" id="{B17D5A1B-CE43-668F-45F9-5776F9CCDEA5}"/>
              </a:ext>
            </a:extLst>
          </p:cNvPr>
          <p:cNvSpPr txBox="1"/>
          <p:nvPr/>
        </p:nvSpPr>
        <p:spPr>
          <a:xfrm>
            <a:off x="166631" y="1730648"/>
            <a:ext cx="7388057" cy="738664"/>
          </a:xfrm>
          <a:prstGeom prst="rect">
            <a:avLst/>
          </a:prstGeom>
          <a:noFill/>
        </p:spPr>
        <p:txBody>
          <a:bodyPr wrap="square" rtlCol="0">
            <a:spAutoFit/>
          </a:bodyPr>
          <a:lstStyle/>
          <a:p>
            <a:r>
              <a:rPr lang="zh-CN" altLang="en-US" sz="4200" b="1" dirty="0">
                <a:latin typeface="华文中宋" panose="02010600040101010101" pitchFamily="2" charset="-122"/>
                <a:ea typeface="华文中宋" panose="02010600040101010101" pitchFamily="2" charset="-122"/>
              </a:rPr>
              <a:t>一、舞台艺术创作资助项目</a:t>
            </a:r>
          </a:p>
        </p:txBody>
      </p:sp>
      <p:sp>
        <p:nvSpPr>
          <p:cNvPr id="9" name="TextBox 10">
            <a:extLst>
              <a:ext uri="{FF2B5EF4-FFF2-40B4-BE49-F238E27FC236}">
                <a16:creationId xmlns:a16="http://schemas.microsoft.com/office/drawing/2014/main" id="{6E7543FC-79BD-6AA9-2FF8-457EF74B4447}"/>
              </a:ext>
            </a:extLst>
          </p:cNvPr>
          <p:cNvSpPr txBox="1"/>
          <p:nvPr/>
        </p:nvSpPr>
        <p:spPr>
          <a:xfrm>
            <a:off x="6701504" y="1284372"/>
            <a:ext cx="5211683" cy="1631216"/>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lnSpc>
                <a:spcPts val="6000"/>
              </a:lnSpc>
              <a:spcBef>
                <a:spcPct val="0"/>
              </a:spcBef>
              <a:buNone/>
            </a:pPr>
            <a:r>
              <a:rPr lang="zh-CN" altLang="en-US" b="1" dirty="0">
                <a:latin typeface="微软雅黑" panose="020B0503020204020204" charset="-122"/>
                <a:ea typeface="微软雅黑" panose="020B0503020204020204" charset="-122"/>
              </a:rPr>
              <a:t>（</a:t>
            </a:r>
            <a:r>
              <a:rPr lang="zh-CN" altLang="en-US" sz="2800" b="1" dirty="0">
                <a:latin typeface="微软雅黑" panose="020B0503020204020204" charset="-122"/>
                <a:ea typeface="微软雅黑" panose="020B0503020204020204" charset="-122"/>
              </a:rPr>
              <a:t>一）大型舞台剧和作品</a:t>
            </a:r>
            <a:endParaRPr lang="en-US" altLang="zh-CN" sz="2800" b="1" dirty="0">
              <a:latin typeface="微软雅黑" panose="020B0503020204020204" charset="-122"/>
              <a:ea typeface="微软雅黑" panose="020B0503020204020204" charset="-122"/>
            </a:endParaRPr>
          </a:p>
          <a:p>
            <a:pPr marL="0" lvl="0" indent="0" eaLnBrk="1" hangingPunct="1">
              <a:lnSpc>
                <a:spcPts val="6000"/>
              </a:lnSpc>
              <a:spcBef>
                <a:spcPct val="0"/>
              </a:spcBef>
              <a:buNone/>
            </a:pPr>
            <a:r>
              <a:rPr lang="zh-CN" altLang="en-US" sz="2800" b="1" dirty="0">
                <a:latin typeface="微软雅黑" panose="020B0503020204020204" charset="-122"/>
                <a:ea typeface="微软雅黑" panose="020B0503020204020204" charset="-122"/>
              </a:rPr>
              <a:t>（二）中小型剧（节）目和作品</a:t>
            </a:r>
          </a:p>
        </p:txBody>
      </p:sp>
      <p:cxnSp>
        <p:nvCxnSpPr>
          <p:cNvPr id="10" name="直接连接符 3">
            <a:extLst>
              <a:ext uri="{FF2B5EF4-FFF2-40B4-BE49-F238E27FC236}">
                <a16:creationId xmlns:a16="http://schemas.microsoft.com/office/drawing/2014/main" id="{C43B63AC-0C10-314C-A208-914980AF7216}"/>
              </a:ext>
            </a:extLst>
          </p:cNvPr>
          <p:cNvCxnSpPr/>
          <p:nvPr/>
        </p:nvCxnSpPr>
        <p:spPr>
          <a:xfrm>
            <a:off x="6768588" y="1600185"/>
            <a:ext cx="0" cy="1172210"/>
          </a:xfrm>
          <a:prstGeom prst="line">
            <a:avLst/>
          </a:prstGeom>
          <a:ln w="127000" cap="flat" cmpd="sng">
            <a:solidFill>
              <a:srgbClr val="FF0000"/>
            </a:solidFill>
            <a:prstDash val="solid"/>
            <a:headEnd type="none" w="med" len="med"/>
            <a:tailEnd type="none" w="med" len="med"/>
          </a:ln>
        </p:spPr>
      </p:cxnSp>
    </p:spTree>
    <p:extLst>
      <p:ext uri="{BB962C8B-B14F-4D97-AF65-F5344CB8AC3E}">
        <p14:creationId xmlns:p14="http://schemas.microsoft.com/office/powerpoint/2010/main" val="2550829319"/>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p:cNvSpPr txBox="1"/>
          <p:nvPr/>
        </p:nvSpPr>
        <p:spPr>
          <a:xfrm>
            <a:off x="719455" y="2215910"/>
            <a:ext cx="11307445" cy="4426853"/>
          </a:xfrm>
          <a:prstGeom prst="rect">
            <a:avLst/>
          </a:prstGeom>
          <a:noFill/>
        </p:spPr>
        <p:txBody>
          <a:bodyPr wrap="square" rtlCol="0">
            <a:spAutoFit/>
          </a:bodyPr>
          <a:lstStyle/>
          <a:p>
            <a:pPr>
              <a:lnSpc>
                <a:spcPts val="4000"/>
              </a:lnSpc>
              <a:spcBef>
                <a:spcPts val="600"/>
              </a:spcBef>
            </a:pP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2025</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年</a:t>
            </a: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月</a:t>
            </a: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日至</a:t>
            </a: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12</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月</a:t>
            </a: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31</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日</a:t>
            </a:r>
            <a:r>
              <a:rPr lang="zh-CN" altLang="en-US" sz="2600" dirty="0">
                <a:solidFill>
                  <a:schemeClr val="tx1"/>
                </a:solidFill>
                <a:latin typeface="微软雅黑" panose="020B0503020204020204" charset="-122"/>
                <a:ea typeface="微软雅黑" panose="020B0503020204020204" charset="-122"/>
                <a:cs typeface="微软雅黑" panose="020B0503020204020204" charset="-122"/>
              </a:rPr>
              <a:t>之间完成创作演出。</a:t>
            </a:r>
          </a:p>
          <a:p>
            <a:pPr>
              <a:lnSpc>
                <a:spcPts val="4000"/>
              </a:lnSpc>
              <a:spcBef>
                <a:spcPts val="1800"/>
              </a:spcBef>
            </a:pPr>
            <a:r>
              <a:rPr lang="zh-CN" altLang="zh-CN" sz="2600" dirty="0">
                <a:latin typeface="微软雅黑" panose="020B0503020204020204" charset="-122"/>
                <a:ea typeface="微软雅黑" panose="020B0503020204020204" charset="-122"/>
              </a:rPr>
              <a:t>申请资助资金的额度不超过以下标准：</a:t>
            </a:r>
            <a:endParaRPr lang="en-US" altLang="zh-CN" sz="2600" dirty="0">
              <a:latin typeface="微软雅黑" panose="020B0503020204020204" charset="-122"/>
              <a:ea typeface="微软雅黑" panose="020B0503020204020204" charset="-122"/>
            </a:endParaRPr>
          </a:p>
          <a:p>
            <a:pPr>
              <a:lnSpc>
                <a:spcPts val="4000"/>
              </a:lnSpc>
            </a:pPr>
            <a:r>
              <a:rPr lang="zh-CN" altLang="zh-CN" sz="2600" dirty="0">
                <a:latin typeface="微软雅黑" panose="020B0503020204020204" charset="-122"/>
                <a:ea typeface="微软雅黑" panose="020B0503020204020204" charset="-122"/>
              </a:rPr>
              <a:t>戏曲小戏、独幕剧、小话剧、小歌剧、小舞剧项目</a:t>
            </a:r>
            <a:r>
              <a:rPr lang="en-US" altLang="zh-CN" sz="2600" dirty="0">
                <a:solidFill>
                  <a:srgbClr val="FF0000"/>
                </a:solidFill>
                <a:latin typeface="微软雅黑" panose="020B0503020204020204" charset="-122"/>
                <a:ea typeface="微软雅黑" panose="020B0503020204020204" charset="-122"/>
              </a:rPr>
              <a:t>30</a:t>
            </a:r>
            <a:r>
              <a:rPr lang="zh-CN" altLang="zh-CN" sz="2600" dirty="0">
                <a:latin typeface="微软雅黑" panose="020B0503020204020204" charset="-122"/>
                <a:ea typeface="微软雅黑" panose="020B0503020204020204" charset="-122"/>
              </a:rPr>
              <a:t>万元；器乐项目</a:t>
            </a:r>
            <a:r>
              <a:rPr lang="en-US" altLang="zh-CN" sz="2600" dirty="0">
                <a:solidFill>
                  <a:srgbClr val="FF0000"/>
                </a:solidFill>
                <a:latin typeface="微软雅黑" panose="020B0503020204020204" charset="-122"/>
                <a:ea typeface="微软雅黑" panose="020B0503020204020204" charset="-122"/>
              </a:rPr>
              <a:t>20</a:t>
            </a:r>
            <a:r>
              <a:rPr lang="zh-CN" altLang="zh-CN" sz="2600" dirty="0">
                <a:latin typeface="微软雅黑" panose="020B0503020204020204" charset="-122"/>
                <a:ea typeface="微软雅黑" panose="020B0503020204020204" charset="-122"/>
              </a:rPr>
              <a:t>万元；歌曲（含合唱）项目</a:t>
            </a:r>
            <a:r>
              <a:rPr lang="en-US" altLang="zh-CN" sz="2600" dirty="0">
                <a:solidFill>
                  <a:srgbClr val="FF0000"/>
                </a:solidFill>
                <a:latin typeface="微软雅黑" panose="020B0503020204020204" charset="-122"/>
                <a:ea typeface="微软雅黑" panose="020B0503020204020204" charset="-122"/>
              </a:rPr>
              <a:t>10</a:t>
            </a:r>
            <a:r>
              <a:rPr lang="zh-CN" altLang="zh-CN" sz="2600" dirty="0">
                <a:latin typeface="微软雅黑" panose="020B0503020204020204" charset="-122"/>
                <a:ea typeface="微软雅黑" panose="020B0503020204020204" charset="-122"/>
              </a:rPr>
              <a:t>万元；单人舞、双人舞、三人舞项目</a:t>
            </a:r>
            <a:r>
              <a:rPr lang="en-US" altLang="zh-CN" sz="2600" dirty="0">
                <a:solidFill>
                  <a:srgbClr val="FF0000"/>
                </a:solidFill>
                <a:latin typeface="微软雅黑" panose="020B0503020204020204" charset="-122"/>
                <a:ea typeface="微软雅黑" panose="020B0503020204020204" charset="-122"/>
              </a:rPr>
              <a:t>10</a:t>
            </a:r>
            <a:r>
              <a:rPr lang="zh-CN" altLang="zh-CN" sz="2600" dirty="0">
                <a:latin typeface="微软雅黑" panose="020B0503020204020204" charset="-122"/>
                <a:ea typeface="微软雅黑" panose="020B0503020204020204" charset="-122"/>
              </a:rPr>
              <a:t>万元，群舞</a:t>
            </a:r>
            <a:endParaRPr lang="en-US" altLang="zh-CN" sz="2600" dirty="0">
              <a:latin typeface="微软雅黑" panose="020B0503020204020204" charset="-122"/>
              <a:ea typeface="微软雅黑" panose="020B0503020204020204" charset="-122"/>
            </a:endParaRPr>
          </a:p>
          <a:p>
            <a:pPr>
              <a:lnSpc>
                <a:spcPts val="4000"/>
              </a:lnSpc>
            </a:pPr>
            <a:r>
              <a:rPr lang="zh-CN" altLang="zh-CN" sz="2600" dirty="0">
                <a:latin typeface="微软雅黑" panose="020B0503020204020204" charset="-122"/>
                <a:ea typeface="微软雅黑" panose="020B0503020204020204" charset="-122"/>
              </a:rPr>
              <a:t>项目</a:t>
            </a:r>
            <a:r>
              <a:rPr lang="en-US" altLang="zh-CN" sz="2600" dirty="0">
                <a:solidFill>
                  <a:srgbClr val="FF0000"/>
                </a:solidFill>
                <a:latin typeface="微软雅黑" panose="020B0503020204020204" charset="-122"/>
                <a:ea typeface="微软雅黑" panose="020B0503020204020204" charset="-122"/>
              </a:rPr>
              <a:t>20</a:t>
            </a:r>
            <a:r>
              <a:rPr lang="zh-CN" altLang="zh-CN" sz="2600" dirty="0">
                <a:latin typeface="微软雅黑" panose="020B0503020204020204" charset="-122"/>
                <a:ea typeface="微软雅黑" panose="020B0503020204020204" charset="-122"/>
              </a:rPr>
              <a:t>万元；曲艺（短篇）</a:t>
            </a:r>
            <a:r>
              <a:rPr lang="zh-CN" altLang="en-US" sz="2600" dirty="0">
                <a:latin typeface="微软雅黑" panose="020B0503020204020204" charset="-122"/>
                <a:ea typeface="微软雅黑" panose="020B0503020204020204" charset="-122"/>
              </a:rPr>
              <a:t>、</a:t>
            </a:r>
            <a:r>
              <a:rPr lang="zh-CN" altLang="zh-CN" sz="2600" dirty="0">
                <a:latin typeface="微软雅黑" panose="020B0503020204020204" charset="-122"/>
                <a:ea typeface="微软雅黑" panose="020B0503020204020204" charset="-122"/>
              </a:rPr>
              <a:t>小品项目</a:t>
            </a:r>
            <a:r>
              <a:rPr lang="en-US" altLang="zh-CN" sz="2600" dirty="0">
                <a:solidFill>
                  <a:srgbClr val="FF0000"/>
                </a:solidFill>
                <a:latin typeface="微软雅黑" panose="020B0503020204020204" charset="-122"/>
                <a:ea typeface="微软雅黑" panose="020B0503020204020204" charset="-122"/>
              </a:rPr>
              <a:t>10</a:t>
            </a:r>
            <a:r>
              <a:rPr lang="zh-CN" altLang="zh-CN" sz="2600" dirty="0">
                <a:latin typeface="微软雅黑" panose="020B0503020204020204" charset="-122"/>
                <a:ea typeface="微软雅黑" panose="020B0503020204020204" charset="-122"/>
              </a:rPr>
              <a:t>万元；木偶小剧项目</a:t>
            </a:r>
            <a:r>
              <a:rPr lang="en-US" altLang="zh-CN" sz="2600" dirty="0">
                <a:solidFill>
                  <a:srgbClr val="FF0000"/>
                </a:solidFill>
                <a:latin typeface="微软雅黑" panose="020B0503020204020204" charset="-122"/>
                <a:ea typeface="微软雅黑" panose="020B0503020204020204" charset="-122"/>
              </a:rPr>
              <a:t>15</a:t>
            </a:r>
            <a:r>
              <a:rPr lang="zh-CN" altLang="zh-CN" sz="2600" dirty="0">
                <a:latin typeface="微软雅黑" panose="020B0503020204020204" charset="-122"/>
                <a:ea typeface="微软雅黑" panose="020B0503020204020204" charset="-122"/>
              </a:rPr>
              <a:t>万元；皮影小戏项目</a:t>
            </a:r>
            <a:r>
              <a:rPr lang="en-US" altLang="zh-CN" sz="2600" dirty="0">
                <a:solidFill>
                  <a:srgbClr val="FF0000"/>
                </a:solidFill>
                <a:latin typeface="微软雅黑" panose="020B0503020204020204" charset="-122"/>
                <a:ea typeface="微软雅黑" panose="020B0503020204020204" charset="-122"/>
              </a:rPr>
              <a:t>10</a:t>
            </a:r>
            <a:r>
              <a:rPr lang="zh-CN" altLang="zh-CN" sz="2600" dirty="0">
                <a:latin typeface="微软雅黑" panose="020B0503020204020204" charset="-122"/>
                <a:ea typeface="微软雅黑" panose="020B0503020204020204" charset="-122"/>
              </a:rPr>
              <a:t>万元；杂技（含魔术、滑稽）项目</a:t>
            </a:r>
            <a:r>
              <a:rPr lang="en-US" altLang="zh-CN" sz="2600" dirty="0">
                <a:solidFill>
                  <a:srgbClr val="FF0000"/>
                </a:solidFill>
                <a:latin typeface="微软雅黑" panose="020B0503020204020204" charset="-122"/>
                <a:ea typeface="微软雅黑" panose="020B0503020204020204" charset="-122"/>
              </a:rPr>
              <a:t>20</a:t>
            </a:r>
            <a:r>
              <a:rPr lang="zh-CN" altLang="zh-CN" sz="2600" dirty="0">
                <a:latin typeface="微软雅黑" panose="020B0503020204020204" charset="-122"/>
                <a:ea typeface="微软雅黑" panose="020B0503020204020204" charset="-122"/>
              </a:rPr>
              <a:t>万元；具有创新性、跨界融合特点的表演艺术节目项目</a:t>
            </a:r>
            <a:r>
              <a:rPr lang="en-US" altLang="zh-CN" sz="2600" dirty="0">
                <a:solidFill>
                  <a:srgbClr val="FF0000"/>
                </a:solidFill>
                <a:latin typeface="微软雅黑" panose="020B0503020204020204" charset="-122"/>
                <a:ea typeface="微软雅黑" panose="020B0503020204020204" charset="-122"/>
              </a:rPr>
              <a:t>15</a:t>
            </a:r>
            <a:r>
              <a:rPr lang="zh-CN" altLang="zh-CN" sz="2600" dirty="0">
                <a:latin typeface="微软雅黑" panose="020B0503020204020204" charset="-122"/>
                <a:ea typeface="微软雅黑" panose="020B0503020204020204" charset="-122"/>
              </a:rPr>
              <a:t>万元。资助资金主要用于作品修改提高和演出，参加下基层、进校园等文化惠民活动。</a:t>
            </a:r>
            <a:endParaRPr lang="en-US" altLang="zh-CN" sz="2600" dirty="0">
              <a:latin typeface="微软雅黑" panose="020B0503020204020204" charset="-122"/>
              <a:ea typeface="微软雅黑" panose="020B0503020204020204" charset="-122"/>
            </a:endParaRPr>
          </a:p>
        </p:txBody>
      </p:sp>
      <p:sp>
        <p:nvSpPr>
          <p:cNvPr id="3" name="文本框 2"/>
          <p:cNvSpPr txBox="1"/>
          <p:nvPr/>
        </p:nvSpPr>
        <p:spPr>
          <a:xfrm>
            <a:off x="673736" y="1360367"/>
            <a:ext cx="9244330" cy="583565"/>
          </a:xfrm>
          <a:prstGeom prst="rect">
            <a:avLst/>
          </a:prstGeom>
          <a:noFill/>
        </p:spPr>
        <p:txBody>
          <a:bodyPr wrap="square" rtlCol="0">
            <a:spAutoFit/>
          </a:bodyPr>
          <a:lstStyle/>
          <a:p>
            <a:r>
              <a:rPr lang="zh-CN" altLang="en-US" sz="3200" b="1" dirty="0">
                <a:latin typeface="微软雅黑" panose="020B0503020204020204" charset="-122"/>
                <a:ea typeface="微软雅黑" panose="020B0503020204020204" charset="-122"/>
                <a:sym typeface="+mn-ea"/>
              </a:rPr>
              <a:t>中小型剧（节）目和作品创作资助项目</a:t>
            </a:r>
            <a:r>
              <a:rPr lang="zh-CN" altLang="en-US" sz="3200" b="1" dirty="0">
                <a:solidFill>
                  <a:srgbClr val="C00000"/>
                </a:solidFill>
                <a:latin typeface="微软雅黑" panose="020B0503020204020204" charset="-122"/>
                <a:ea typeface="微软雅黑" panose="020B0503020204020204" charset="-122"/>
              </a:rPr>
              <a:t>注意事项</a:t>
            </a:r>
          </a:p>
        </p:txBody>
      </p:sp>
      <p:sp>
        <p:nvSpPr>
          <p:cNvPr id="7" name="菱形 6"/>
          <p:cNvSpPr/>
          <p:nvPr/>
        </p:nvSpPr>
        <p:spPr>
          <a:xfrm>
            <a:off x="349886" y="2347785"/>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p:cNvSpPr/>
          <p:nvPr/>
        </p:nvSpPr>
        <p:spPr>
          <a:xfrm>
            <a:off x="349886" y="3105150"/>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1581192"/>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0C061-61DC-BC6A-EFED-5605B0899B5A}"/>
            </a:ext>
          </a:extLst>
        </p:cNvPr>
        <p:cNvGrpSpPr/>
        <p:nvPr/>
      </p:nvGrpSpPr>
      <p:grpSpPr>
        <a:xfrm>
          <a:off x="0" y="0"/>
          <a:ext cx="0" cy="0"/>
          <a:chOff x="0" y="0"/>
          <a:chExt cx="0" cy="0"/>
        </a:xfrm>
      </p:grpSpPr>
      <p:pic>
        <p:nvPicPr>
          <p:cNvPr id="4" name="图片 4" descr="017-01.jpg">
            <a:extLst>
              <a:ext uri="{FF2B5EF4-FFF2-40B4-BE49-F238E27FC236}">
                <a16:creationId xmlns:a16="http://schemas.microsoft.com/office/drawing/2014/main" id="{B066B583-1932-BFE5-4514-F06FE8D10595}"/>
              </a:ext>
            </a:extLst>
          </p:cNvPr>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a:extLst>
              <a:ext uri="{FF2B5EF4-FFF2-40B4-BE49-F238E27FC236}">
                <a16:creationId xmlns:a16="http://schemas.microsoft.com/office/drawing/2014/main" id="{5F42AA27-46F7-3081-A444-EF216ABCCB55}"/>
              </a:ext>
            </a:extLst>
          </p:cNvPr>
          <p:cNvSpPr txBox="1"/>
          <p:nvPr/>
        </p:nvSpPr>
        <p:spPr>
          <a:xfrm>
            <a:off x="1292542" y="2734890"/>
            <a:ext cx="10239058" cy="2922147"/>
          </a:xfrm>
          <a:prstGeom prst="rect">
            <a:avLst/>
          </a:prstGeom>
          <a:noFill/>
        </p:spPr>
        <p:txBody>
          <a:bodyPr wrap="square" rtlCol="0">
            <a:spAutoFit/>
          </a:bodyPr>
          <a:lstStyle/>
          <a:p>
            <a:pPr>
              <a:lnSpc>
                <a:spcPts val="4000"/>
              </a:lnSpc>
              <a:spcBef>
                <a:spcPts val="1800"/>
              </a:spcBef>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重点支持基层文艺院团建设发展，</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县级及以下机构、单位申报中小型剧（节）目和作品创作资助项目，在评审确定资助项目时，提升</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个排序档次。</a:t>
            </a:r>
            <a:endParaRPr lang="en-US" altLang="zh-CN" sz="2800" dirty="0">
              <a:solidFill>
                <a:srgbClr val="FF0000"/>
              </a:solidFill>
              <a:latin typeface="微软雅黑" panose="020B0503020204020204" charset="-122"/>
              <a:ea typeface="微软雅黑" panose="020B0503020204020204" charset="-122"/>
              <a:cs typeface="微软雅黑" panose="020B0503020204020204" charset="-122"/>
            </a:endParaRPr>
          </a:p>
          <a:p>
            <a:pPr>
              <a:lnSpc>
                <a:spcPts val="4000"/>
              </a:lnSpc>
              <a:spcBef>
                <a:spcPts val="2400"/>
              </a:spcBef>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申报前征得作品主创人员同意，并提交授权申报协议书，且项目负责人应为作品主创人员。</a:t>
            </a:r>
            <a:endParaRPr lang="en-US" altLang="zh-CN"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a:extLst>
              <a:ext uri="{FF2B5EF4-FFF2-40B4-BE49-F238E27FC236}">
                <a16:creationId xmlns:a16="http://schemas.microsoft.com/office/drawing/2014/main" id="{FAACA213-6E00-4C35-0787-08FA8E774369}"/>
              </a:ext>
            </a:extLst>
          </p:cNvPr>
          <p:cNvSpPr txBox="1"/>
          <p:nvPr/>
        </p:nvSpPr>
        <p:spPr>
          <a:xfrm>
            <a:off x="861695" y="1697658"/>
            <a:ext cx="9244330" cy="583565"/>
          </a:xfrm>
          <a:prstGeom prst="rect">
            <a:avLst/>
          </a:prstGeom>
          <a:noFill/>
        </p:spPr>
        <p:txBody>
          <a:bodyPr wrap="square" rtlCol="0">
            <a:spAutoFit/>
          </a:bodyPr>
          <a:lstStyle/>
          <a:p>
            <a:r>
              <a:rPr lang="zh-CN" altLang="en-US" sz="3200" b="1" dirty="0">
                <a:latin typeface="微软雅黑" panose="020B0503020204020204" charset="-122"/>
                <a:ea typeface="微软雅黑" panose="020B0503020204020204" charset="-122"/>
                <a:sym typeface="+mn-ea"/>
              </a:rPr>
              <a:t>中小型剧（节）目和作品创作资助项目</a:t>
            </a:r>
            <a:r>
              <a:rPr lang="zh-CN" altLang="en-US" sz="3200" b="1" dirty="0">
                <a:solidFill>
                  <a:srgbClr val="C00000"/>
                </a:solidFill>
                <a:latin typeface="微软雅黑" panose="020B0503020204020204" charset="-122"/>
                <a:ea typeface="微软雅黑" panose="020B0503020204020204" charset="-122"/>
              </a:rPr>
              <a:t>注意事项</a:t>
            </a:r>
          </a:p>
        </p:txBody>
      </p:sp>
      <p:sp>
        <p:nvSpPr>
          <p:cNvPr id="8" name="菱形 7">
            <a:extLst>
              <a:ext uri="{FF2B5EF4-FFF2-40B4-BE49-F238E27FC236}">
                <a16:creationId xmlns:a16="http://schemas.microsoft.com/office/drawing/2014/main" id="{1891A583-900D-84F8-B054-6AE06871EBD9}"/>
              </a:ext>
            </a:extLst>
          </p:cNvPr>
          <p:cNvSpPr/>
          <p:nvPr/>
        </p:nvSpPr>
        <p:spPr>
          <a:xfrm>
            <a:off x="861695" y="2890492"/>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a:extLst>
              <a:ext uri="{FF2B5EF4-FFF2-40B4-BE49-F238E27FC236}">
                <a16:creationId xmlns:a16="http://schemas.microsoft.com/office/drawing/2014/main" id="{8F0A4D07-DF51-CEF1-2D45-0640DDB0699F}"/>
              </a:ext>
            </a:extLst>
          </p:cNvPr>
          <p:cNvSpPr/>
          <p:nvPr/>
        </p:nvSpPr>
        <p:spPr>
          <a:xfrm>
            <a:off x="861695" y="4717994"/>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93518221"/>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39009-2B71-C333-0B93-B189F4EA3649}"/>
            </a:ext>
          </a:extLst>
        </p:cNvPr>
        <p:cNvGrpSpPr/>
        <p:nvPr/>
      </p:nvGrpSpPr>
      <p:grpSpPr>
        <a:xfrm>
          <a:off x="0" y="0"/>
          <a:ext cx="0" cy="0"/>
          <a:chOff x="0" y="0"/>
          <a:chExt cx="0" cy="0"/>
        </a:xfrm>
      </p:grpSpPr>
      <p:pic>
        <p:nvPicPr>
          <p:cNvPr id="4" name="图片 4" descr="017-01.jpg">
            <a:extLst>
              <a:ext uri="{FF2B5EF4-FFF2-40B4-BE49-F238E27FC236}">
                <a16:creationId xmlns:a16="http://schemas.microsoft.com/office/drawing/2014/main" id="{913B60CE-E910-5CBC-AA28-1CBC77F3D0D5}"/>
              </a:ext>
            </a:extLst>
          </p:cNvPr>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a:extLst>
              <a:ext uri="{FF2B5EF4-FFF2-40B4-BE49-F238E27FC236}">
                <a16:creationId xmlns:a16="http://schemas.microsoft.com/office/drawing/2014/main" id="{0C6B9021-9563-FAF3-7C93-ECB6C6501DDE}"/>
              </a:ext>
            </a:extLst>
          </p:cNvPr>
          <p:cNvSpPr txBox="1"/>
          <p:nvPr/>
        </p:nvSpPr>
        <p:spPr>
          <a:xfrm>
            <a:off x="1292542" y="2572965"/>
            <a:ext cx="10239058" cy="2922147"/>
          </a:xfrm>
          <a:prstGeom prst="rect">
            <a:avLst/>
          </a:prstGeom>
          <a:noFill/>
        </p:spPr>
        <p:txBody>
          <a:bodyPr wrap="square" rtlCol="0">
            <a:spAutoFit/>
          </a:bodyPr>
          <a:lstStyle/>
          <a:p>
            <a:pPr>
              <a:lnSpc>
                <a:spcPts val="4000"/>
              </a:lnSpc>
              <a:spcBef>
                <a:spcPts val="1800"/>
              </a:spcBef>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同一项目申报主体申报中小型剧（节）目和作品创作资助项目，</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器乐类不超过</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8</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项，其他每个类别不超过</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5</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项。</a:t>
            </a:r>
            <a:endParaRPr lang="en-US" altLang="zh-CN"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ts val="4000"/>
              </a:lnSpc>
              <a:spcBef>
                <a:spcPts val="2400"/>
              </a:spcBef>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须提交配有字幕的完整作品演出视频和演出计划。特别是申报戏曲小戏、独幕剧、小话剧、小歌剧、曲艺（短篇）和小品等语言类节目的，尤其要注意为视频配上准确、完整、清晰的字幕。</a:t>
            </a:r>
            <a:endParaRPr lang="en-US" altLang="zh-CN" sz="28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a:extLst>
              <a:ext uri="{FF2B5EF4-FFF2-40B4-BE49-F238E27FC236}">
                <a16:creationId xmlns:a16="http://schemas.microsoft.com/office/drawing/2014/main" id="{6EBC9217-549B-FC47-D257-5B9EF13E3624}"/>
              </a:ext>
            </a:extLst>
          </p:cNvPr>
          <p:cNvSpPr txBox="1"/>
          <p:nvPr/>
        </p:nvSpPr>
        <p:spPr>
          <a:xfrm>
            <a:off x="1013460" y="1499870"/>
            <a:ext cx="9244330" cy="583565"/>
          </a:xfrm>
          <a:prstGeom prst="rect">
            <a:avLst/>
          </a:prstGeom>
          <a:noFill/>
        </p:spPr>
        <p:txBody>
          <a:bodyPr wrap="square" rtlCol="0">
            <a:spAutoFit/>
          </a:bodyPr>
          <a:lstStyle/>
          <a:p>
            <a:r>
              <a:rPr lang="zh-CN" altLang="en-US" sz="3200" b="1" dirty="0">
                <a:latin typeface="微软雅黑" panose="020B0503020204020204" charset="-122"/>
                <a:ea typeface="微软雅黑" panose="020B0503020204020204" charset="-122"/>
                <a:sym typeface="+mn-ea"/>
              </a:rPr>
              <a:t>中小型剧（节）目和作品创作资助项目</a:t>
            </a:r>
            <a:r>
              <a:rPr lang="zh-CN" altLang="en-US" sz="3200" b="1" dirty="0">
                <a:solidFill>
                  <a:srgbClr val="C00000"/>
                </a:solidFill>
                <a:latin typeface="微软雅黑" panose="020B0503020204020204" charset="-122"/>
                <a:ea typeface="微软雅黑" panose="020B0503020204020204" charset="-122"/>
              </a:rPr>
              <a:t>注意事项</a:t>
            </a:r>
          </a:p>
        </p:txBody>
      </p:sp>
      <p:sp>
        <p:nvSpPr>
          <p:cNvPr id="7" name="菱形 6">
            <a:extLst>
              <a:ext uri="{FF2B5EF4-FFF2-40B4-BE49-F238E27FC236}">
                <a16:creationId xmlns:a16="http://schemas.microsoft.com/office/drawing/2014/main" id="{7ED92F9C-17C6-859E-8B3D-0E66A8C9F9F6}"/>
              </a:ext>
            </a:extLst>
          </p:cNvPr>
          <p:cNvSpPr/>
          <p:nvPr/>
        </p:nvSpPr>
        <p:spPr>
          <a:xfrm>
            <a:off x="851535" y="2728540"/>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a:extLst>
              <a:ext uri="{FF2B5EF4-FFF2-40B4-BE49-F238E27FC236}">
                <a16:creationId xmlns:a16="http://schemas.microsoft.com/office/drawing/2014/main" id="{A20D309E-BB69-C502-FB19-99BDC44498A6}"/>
              </a:ext>
            </a:extLst>
          </p:cNvPr>
          <p:cNvSpPr/>
          <p:nvPr/>
        </p:nvSpPr>
        <p:spPr>
          <a:xfrm>
            <a:off x="851535" y="4047435"/>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5620913"/>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161665"/>
            <a:ext cx="12192635" cy="375666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p:cNvSpPr txBox="1"/>
          <p:nvPr/>
        </p:nvSpPr>
        <p:spPr>
          <a:xfrm>
            <a:off x="780233" y="1706407"/>
            <a:ext cx="6577263" cy="737235"/>
          </a:xfrm>
          <a:prstGeom prst="rect">
            <a:avLst/>
          </a:prstGeom>
          <a:noFill/>
        </p:spPr>
        <p:txBody>
          <a:bodyPr wrap="square" rtlCol="0">
            <a:spAutoFit/>
          </a:bodyPr>
          <a:lstStyle/>
          <a:p>
            <a:r>
              <a:rPr lang="zh-CN" altLang="en-US" sz="4200" b="1" dirty="0">
                <a:latin typeface="华文中宋" panose="02010600040101010101" pitchFamily="2" charset="-122"/>
                <a:ea typeface="华文中宋" panose="02010600040101010101" pitchFamily="2" charset="-122"/>
              </a:rPr>
              <a:t>二、美术创作资助项目</a:t>
            </a:r>
          </a:p>
        </p:txBody>
      </p:sp>
      <p:sp>
        <p:nvSpPr>
          <p:cNvPr id="5" name="文本框 4"/>
          <p:cNvSpPr txBox="1"/>
          <p:nvPr/>
        </p:nvSpPr>
        <p:spPr>
          <a:xfrm>
            <a:off x="808567" y="3504694"/>
            <a:ext cx="10722610" cy="2918428"/>
          </a:xfrm>
          <a:prstGeom prst="rect">
            <a:avLst/>
          </a:prstGeom>
          <a:noFill/>
        </p:spPr>
        <p:txBody>
          <a:bodyPr wrap="square" rtlCol="0">
            <a:spAutoFit/>
          </a:bodyPr>
          <a:lstStyle/>
          <a:p>
            <a:pPr>
              <a:lnSpc>
                <a:spcPts val="5200"/>
              </a:lnSpc>
            </a:pPr>
            <a:r>
              <a:rPr lang="zh-CN" altLang="en-US" sz="3200" b="1" dirty="0">
                <a:solidFill>
                  <a:srgbClr val="FF0000"/>
                </a:solidFill>
                <a:latin typeface="微软雅黑" panose="020B0503020204020204" charset="-122"/>
                <a:ea typeface="微软雅黑" panose="020B0503020204020204" charset="-122"/>
                <a:cs typeface="Times New Roman" panose="02020603050405020304" charset="0"/>
              </a:rPr>
              <a:t>组织创作项目定义</a:t>
            </a:r>
            <a:endParaRPr lang="en-US" altLang="zh-CN" sz="3200" b="1" dirty="0">
              <a:solidFill>
                <a:srgbClr val="FF0000"/>
              </a:solidFill>
              <a:latin typeface="微软雅黑" panose="020B0503020204020204" charset="-122"/>
              <a:ea typeface="微软雅黑" panose="020B0503020204020204" charset="-122"/>
              <a:cs typeface="Times New Roman" panose="02020603050405020304" charset="0"/>
            </a:endParaRPr>
          </a:p>
          <a:p>
            <a:pPr>
              <a:lnSpc>
                <a:spcPts val="5200"/>
              </a:lnSpc>
              <a:spcBef>
                <a:spcPts val="1800"/>
              </a:spcBef>
            </a:pPr>
            <a:r>
              <a:rPr lang="zh-CN" altLang="en-US" sz="3000" b="1" dirty="0">
                <a:latin typeface="Microsoft YaHei Light" panose="020B0503020204020204" pitchFamily="34" charset="-122"/>
                <a:ea typeface="Microsoft YaHei Light" panose="020B0503020204020204" pitchFamily="34" charset="-122"/>
              </a:rPr>
              <a:t>资助已经完成前期准备工作，且在</a:t>
            </a:r>
            <a:r>
              <a:rPr lang="en-US" altLang="zh-CN" sz="3000" b="1" dirty="0">
                <a:latin typeface="Microsoft YaHei Light" panose="020B0503020204020204" pitchFamily="34" charset="-122"/>
                <a:ea typeface="Microsoft YaHei Light" panose="020B0503020204020204" pitchFamily="34" charset="-122"/>
              </a:rPr>
              <a:t>2026</a:t>
            </a:r>
            <a:r>
              <a:rPr lang="zh-CN" altLang="en-US" sz="3000" b="1" dirty="0">
                <a:latin typeface="Microsoft YaHei Light" panose="020B0503020204020204" pitchFamily="34" charset="-122"/>
                <a:ea typeface="Microsoft YaHei Light" panose="020B0503020204020204" pitchFamily="34" charset="-122"/>
              </a:rPr>
              <a:t>年</a:t>
            </a:r>
            <a:r>
              <a:rPr lang="en-US" altLang="zh-CN" sz="3000" b="1" dirty="0">
                <a:latin typeface="Microsoft YaHei Light" panose="020B0503020204020204" pitchFamily="34" charset="-122"/>
                <a:ea typeface="Microsoft YaHei Light" panose="020B0503020204020204" pitchFamily="34" charset="-122"/>
              </a:rPr>
              <a:t>4</a:t>
            </a:r>
            <a:r>
              <a:rPr lang="zh-CN" altLang="en-US" sz="3000" b="1" dirty="0">
                <a:latin typeface="Microsoft YaHei Light" panose="020B0503020204020204" pitchFamily="34" charset="-122"/>
                <a:ea typeface="Microsoft YaHei Light" panose="020B0503020204020204" pitchFamily="34" charset="-122"/>
              </a:rPr>
              <a:t>月</a:t>
            </a:r>
            <a:r>
              <a:rPr lang="en-US" altLang="zh-CN" sz="3000" b="1" dirty="0">
                <a:latin typeface="Microsoft YaHei Light" panose="020B0503020204020204" pitchFamily="34" charset="-122"/>
                <a:ea typeface="Microsoft YaHei Light" panose="020B0503020204020204" pitchFamily="34" charset="-122"/>
              </a:rPr>
              <a:t>15</a:t>
            </a:r>
            <a:r>
              <a:rPr lang="zh-CN" altLang="en-US" sz="3000" b="1" dirty="0">
                <a:latin typeface="Microsoft YaHei Light" panose="020B0503020204020204" pitchFamily="34" charset="-122"/>
                <a:ea typeface="Microsoft YaHei Light" panose="020B0503020204020204" pitchFamily="34" charset="-122"/>
              </a:rPr>
              <a:t>日之后开展的美术作品创作。</a:t>
            </a:r>
            <a:endParaRPr lang="en-US" altLang="zh-CN" sz="3000" b="1" dirty="0">
              <a:latin typeface="Microsoft YaHei Light" panose="020B0503020204020204" pitchFamily="34" charset="-122"/>
              <a:ea typeface="Microsoft YaHei Light" panose="020B0503020204020204" pitchFamily="34" charset="-122"/>
            </a:endParaRPr>
          </a:p>
          <a:p>
            <a:pPr>
              <a:lnSpc>
                <a:spcPts val="5200"/>
              </a:lnSpc>
            </a:pPr>
            <a:endParaRPr lang="en-US" altLang="zh-CN" sz="3000" b="1" dirty="0">
              <a:latin typeface="Microsoft YaHei Light" panose="020B0503020204020204" pitchFamily="34" charset="-122"/>
              <a:ea typeface="Microsoft YaHei Light" panose="020B0503020204020204" pitchFamily="34" charset="-122"/>
              <a:cs typeface="Times New Roman" panose="02020603050405020304" charset="0"/>
            </a:endParaRPr>
          </a:p>
        </p:txBody>
      </p:sp>
      <p:sp>
        <p:nvSpPr>
          <p:cNvPr id="12293" name="TextBox 10"/>
          <p:cNvSpPr txBox="1"/>
          <p:nvPr/>
        </p:nvSpPr>
        <p:spPr>
          <a:xfrm>
            <a:off x="6654648" y="1259417"/>
            <a:ext cx="3877985" cy="1536511"/>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lnSpc>
                <a:spcPts val="6000"/>
              </a:lnSpc>
              <a:spcBef>
                <a:spcPct val="0"/>
              </a:spcBef>
              <a:buNone/>
            </a:pPr>
            <a:r>
              <a:rPr lang="zh-CN" altLang="en-US" b="1" dirty="0">
                <a:latin typeface="微软雅黑" panose="020B0503020204020204" charset="-122"/>
                <a:ea typeface="微软雅黑" panose="020B0503020204020204" charset="-122"/>
              </a:rPr>
              <a:t>（一）组织创作项目</a:t>
            </a:r>
            <a:endParaRPr lang="en-US" altLang="zh-CN" b="1" dirty="0">
              <a:latin typeface="微软雅黑" panose="020B0503020204020204" charset="-122"/>
              <a:ea typeface="微软雅黑" panose="020B0503020204020204" charset="-122"/>
            </a:endParaRPr>
          </a:p>
          <a:p>
            <a:pPr marL="0" lvl="0" indent="0" eaLnBrk="1" hangingPunct="1">
              <a:lnSpc>
                <a:spcPts val="6000"/>
              </a:lnSpc>
              <a:spcBef>
                <a:spcPct val="0"/>
              </a:spcBef>
              <a:buNone/>
            </a:pPr>
            <a:r>
              <a:rPr lang="zh-CN" altLang="en-US" b="1" dirty="0">
                <a:latin typeface="微软雅黑" panose="020B0503020204020204" charset="-122"/>
                <a:ea typeface="微软雅黑" panose="020B0503020204020204" charset="-122"/>
              </a:rPr>
              <a:t>（二）个人创作项目</a:t>
            </a:r>
          </a:p>
        </p:txBody>
      </p:sp>
      <p:cxnSp>
        <p:nvCxnSpPr>
          <p:cNvPr id="12294" name="直接连接符 3"/>
          <p:cNvCxnSpPr/>
          <p:nvPr/>
        </p:nvCxnSpPr>
        <p:spPr>
          <a:xfrm>
            <a:off x="6529100" y="1587694"/>
            <a:ext cx="0" cy="1172210"/>
          </a:xfrm>
          <a:prstGeom prst="line">
            <a:avLst/>
          </a:prstGeom>
          <a:ln w="127000" cap="flat" cmpd="sng">
            <a:solidFill>
              <a:srgbClr val="FF0000"/>
            </a:solidFill>
            <a:prstDash val="solid"/>
            <a:headEnd type="none" w="med" len="med"/>
            <a:tailEnd type="none" w="med" len="med"/>
          </a:ln>
        </p:spPr>
      </p:cxnSp>
    </p:spTree>
    <p:extLst>
      <p:ext uri="{BB962C8B-B14F-4D97-AF65-F5344CB8AC3E}">
        <p14:creationId xmlns:p14="http://schemas.microsoft.com/office/powerpoint/2010/main" val="3730426157"/>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p:cNvSpPr txBox="1"/>
          <p:nvPr/>
        </p:nvSpPr>
        <p:spPr>
          <a:xfrm>
            <a:off x="1205638" y="2256730"/>
            <a:ext cx="10231879" cy="3742884"/>
          </a:xfrm>
          <a:prstGeom prst="rect">
            <a:avLst/>
          </a:prstGeom>
          <a:noFill/>
        </p:spPr>
        <p:txBody>
          <a:bodyPr wrap="square" rtlCol="0">
            <a:spAutoFit/>
          </a:bodyPr>
          <a:lstStyle/>
          <a:p>
            <a:pPr>
              <a:lnSpc>
                <a:spcPts val="4000"/>
              </a:lnSpc>
              <a:spcBef>
                <a:spcPts val="600"/>
              </a:spcBef>
            </a:pPr>
            <a:r>
              <a:rPr lang="zh-CN" altLang="en-US" sz="2800" dirty="0">
                <a:latin typeface="微软雅黑" panose="020B0503020204020204" charset="-122"/>
                <a:ea typeface="微软雅黑" panose="020B0503020204020204" charset="-122"/>
                <a:cs typeface="微软雅黑" panose="020B0503020204020204" charset="-122"/>
              </a:rPr>
              <a:t>项目申报主体为成立满</a:t>
            </a:r>
            <a:r>
              <a:rPr lang="en-US" altLang="zh-CN" sz="2800" dirty="0">
                <a:latin typeface="微软雅黑" panose="020B0503020204020204" charset="-122"/>
                <a:ea typeface="微软雅黑" panose="020B0503020204020204" charset="-122"/>
                <a:cs typeface="微软雅黑" panose="020B0503020204020204" charset="-122"/>
              </a:rPr>
              <a:t>3</a:t>
            </a:r>
            <a:r>
              <a:rPr lang="zh-CN" altLang="en-US" sz="2800" dirty="0">
                <a:latin typeface="微软雅黑" panose="020B0503020204020204" charset="-122"/>
                <a:ea typeface="微软雅黑" panose="020B0503020204020204" charset="-122"/>
                <a:cs typeface="微软雅黑" panose="020B0503020204020204" charset="-122"/>
              </a:rPr>
              <a:t>年且</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从事美术创作、展览、教育的机构或单位</a:t>
            </a:r>
            <a:r>
              <a:rPr lang="zh-CN" altLang="en-US" sz="2800" dirty="0">
                <a:latin typeface="微软雅黑" panose="020B0503020204020204" charset="-122"/>
                <a:ea typeface="微软雅黑" panose="020B0503020204020204" charset="-122"/>
                <a:cs typeface="微软雅黑" panose="020B0503020204020204" charset="-122"/>
              </a:rPr>
              <a:t>，应设有面向公众开放的美术作品展览场馆。</a:t>
            </a:r>
            <a:endParaRPr lang="en-US" altLang="zh-CN" sz="2800" dirty="0">
              <a:latin typeface="微软雅黑" panose="020B0503020204020204" charset="-122"/>
              <a:ea typeface="微软雅黑" panose="020B0503020204020204" charset="-122"/>
              <a:cs typeface="微软雅黑" panose="020B0503020204020204" charset="-122"/>
            </a:endParaRPr>
          </a:p>
          <a:p>
            <a:pPr>
              <a:lnSpc>
                <a:spcPts val="4000"/>
              </a:lnSpc>
              <a:spcBef>
                <a:spcPts val="2400"/>
              </a:spcBef>
            </a:pPr>
            <a:r>
              <a:rPr lang="zh-CN" altLang="en-US" sz="2800" dirty="0">
                <a:latin typeface="微软雅黑" panose="020B0503020204020204" charset="-122"/>
                <a:ea typeface="微软雅黑" panose="020B0503020204020204" charset="-122"/>
                <a:cs typeface="微软雅黑" panose="020B0503020204020204" charset="-122"/>
              </a:rPr>
              <a:t>资助中国画、油画、版画、雕塑、水彩（粉）画、漆画和书法、篆刻等作品创作。申报项目须组织创作</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不少于</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30</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件（组）</a:t>
            </a:r>
            <a:r>
              <a:rPr lang="zh-CN" altLang="en-US" sz="2800" dirty="0">
                <a:latin typeface="微软雅黑" panose="020B0503020204020204" charset="-122"/>
                <a:ea typeface="微软雅黑" panose="020B0503020204020204" charset="-122"/>
                <a:cs typeface="微软雅黑" panose="020B0503020204020204" charset="-122"/>
              </a:rPr>
              <a:t>作品。创作作品可为单幅、单件作品，也可为整组作品。</a:t>
            </a:r>
            <a:endParaRPr lang="en-US" altLang="zh-CN" sz="2800" dirty="0">
              <a:latin typeface="微软雅黑" panose="020B0503020204020204" charset="-122"/>
              <a:ea typeface="微软雅黑" panose="020B0503020204020204" charset="-122"/>
              <a:cs typeface="微软雅黑" panose="020B0503020204020204" charset="-122"/>
            </a:endParaRPr>
          </a:p>
          <a:p>
            <a:pPr>
              <a:lnSpc>
                <a:spcPts val="4000"/>
              </a:lnSpc>
              <a:spcBef>
                <a:spcPts val="2400"/>
              </a:spcBef>
            </a:pP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创作人员与作品对应数量应保持合理比例，上下浮动不超过</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20%</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a:t>
            </a:r>
          </a:p>
        </p:txBody>
      </p:sp>
      <p:sp>
        <p:nvSpPr>
          <p:cNvPr id="3" name="文本框 2"/>
          <p:cNvSpPr txBox="1"/>
          <p:nvPr/>
        </p:nvSpPr>
        <p:spPr>
          <a:xfrm>
            <a:off x="921425" y="1318951"/>
            <a:ext cx="9244330" cy="646331"/>
          </a:xfrm>
          <a:prstGeom prst="rect">
            <a:avLst/>
          </a:prstGeom>
          <a:noFill/>
        </p:spPr>
        <p:txBody>
          <a:bodyPr wrap="square" rtlCol="0">
            <a:spAutoFit/>
          </a:bodyPr>
          <a:lstStyle/>
          <a:p>
            <a:r>
              <a:rPr lang="zh-CN" altLang="en-US" sz="3600" b="1" dirty="0">
                <a:latin typeface="微软雅黑" panose="020B0503020204020204" charset="-122"/>
                <a:ea typeface="微软雅黑" panose="020B0503020204020204" charset="-122"/>
                <a:sym typeface="+mn-ea"/>
              </a:rPr>
              <a:t>组织创作项目</a:t>
            </a:r>
            <a:r>
              <a:rPr lang="zh-CN" altLang="en-US" sz="3600" b="1" dirty="0">
                <a:solidFill>
                  <a:srgbClr val="C00000"/>
                </a:solidFill>
                <a:latin typeface="微软雅黑" panose="020B0503020204020204" charset="-122"/>
                <a:ea typeface="微软雅黑" panose="020B0503020204020204" charset="-122"/>
              </a:rPr>
              <a:t>注意事项</a:t>
            </a:r>
          </a:p>
        </p:txBody>
      </p:sp>
      <p:sp>
        <p:nvSpPr>
          <p:cNvPr id="7" name="菱形 6"/>
          <p:cNvSpPr/>
          <p:nvPr/>
        </p:nvSpPr>
        <p:spPr>
          <a:xfrm>
            <a:off x="737673" y="2510710"/>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p:cNvSpPr/>
          <p:nvPr/>
        </p:nvSpPr>
        <p:spPr>
          <a:xfrm>
            <a:off x="737673" y="3701029"/>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a:extLst>
              <a:ext uri="{FF2B5EF4-FFF2-40B4-BE49-F238E27FC236}">
                <a16:creationId xmlns:a16="http://schemas.microsoft.com/office/drawing/2014/main" id="{313BC788-16FA-E0D2-4142-79AC922EFF5A}"/>
              </a:ext>
            </a:extLst>
          </p:cNvPr>
          <p:cNvSpPr/>
          <p:nvPr/>
        </p:nvSpPr>
        <p:spPr>
          <a:xfrm>
            <a:off x="737673" y="5539049"/>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5351406"/>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21551455_120638167000_2"/>
          <p:cNvPicPr>
            <a:picLocks noChangeAspect="1"/>
          </p:cNvPicPr>
          <p:nvPr/>
        </p:nvPicPr>
        <p:blipFill>
          <a:blip r:embed="rId3"/>
          <a:srcRect b="51822"/>
          <a:stretch>
            <a:fillRect/>
          </a:stretch>
        </p:blipFill>
        <p:spPr>
          <a:xfrm>
            <a:off x="0" y="0"/>
            <a:ext cx="12336780" cy="6957695"/>
          </a:xfrm>
          <a:prstGeom prst="rect">
            <a:avLst/>
          </a:prstGeom>
        </p:spPr>
      </p:pic>
      <p:pic>
        <p:nvPicPr>
          <p:cNvPr id="4" name="图片 4" descr="017-01.jpg"/>
          <p:cNvPicPr preferRelativeResize="0">
            <a:picLocks noChangeAspect="1"/>
          </p:cNvPicPr>
          <p:nvPr/>
        </p:nvPicPr>
        <p:blipFill>
          <a:blip r:embed="rId4" cstate="print"/>
          <a:srcRect l="33594" t="25699" r="32813" b="62151"/>
          <a:stretch>
            <a:fillRect/>
          </a:stretch>
        </p:blipFill>
        <p:spPr bwMode="auto">
          <a:xfrm>
            <a:off x="323215" y="264160"/>
            <a:ext cx="3220085" cy="824230"/>
          </a:xfrm>
          <a:prstGeom prst="rect">
            <a:avLst/>
          </a:prstGeom>
          <a:solidFill>
            <a:schemeClr val="bg1">
              <a:lumMod val="75000"/>
            </a:schemeClr>
          </a:solidFill>
          <a:ln w="9525">
            <a:noFill/>
            <a:miter lim="800000"/>
            <a:headEnd/>
            <a:tailEnd/>
          </a:ln>
          <a:effectLst>
            <a:softEdge rad="63500"/>
          </a:effectLst>
        </p:spPr>
      </p:pic>
      <p:pic>
        <p:nvPicPr>
          <p:cNvPr id="12" name="图片 11" descr="187_20170921011525872020_1"/>
          <p:cNvPicPr>
            <a:picLocks noChangeAspect="1"/>
          </p:cNvPicPr>
          <p:nvPr/>
        </p:nvPicPr>
        <p:blipFill>
          <a:blip r:embed="rId5"/>
          <a:srcRect t="6235" b="34718"/>
          <a:stretch>
            <a:fillRect/>
          </a:stretch>
        </p:blipFill>
        <p:spPr>
          <a:xfrm>
            <a:off x="0" y="4590415"/>
            <a:ext cx="12336780" cy="2367280"/>
          </a:xfrm>
          <a:prstGeom prst="rect">
            <a:avLst/>
          </a:prstGeom>
        </p:spPr>
      </p:pic>
      <p:sp>
        <p:nvSpPr>
          <p:cNvPr id="15" name="Synergistically utilize technically sound portals with frictionless chains. Dramatically customize…"/>
          <p:cNvSpPr txBox="1"/>
          <p:nvPr/>
        </p:nvSpPr>
        <p:spPr>
          <a:xfrm>
            <a:off x="1878330" y="1874520"/>
            <a:ext cx="10111740" cy="2215515"/>
          </a:xfrm>
          <a:prstGeom prst="rect">
            <a:avLst/>
          </a:prstGeom>
          <a:ln w="12700">
            <a:miter lim="400000"/>
          </a:ln>
        </p:spPr>
        <p:txBody>
          <a:bodyPr wrap="square" lIns="0" tIns="0" rIns="0" bIns="0">
            <a:spAutoFit/>
          </a:bodyPr>
          <a:lstStyle/>
          <a:p>
            <a:pPr defTabSz="412750" hangingPunct="0">
              <a:lnSpc>
                <a:spcPct val="150000"/>
              </a:lnSpc>
              <a:defRPr sz="2000" b="0">
                <a:solidFill>
                  <a:srgbClr val="1C1F25"/>
                </a:solidFill>
                <a:latin typeface="Roboto Bold"/>
                <a:ea typeface="Roboto Bold"/>
                <a:cs typeface="Roboto Bold"/>
                <a:sym typeface="Roboto Bold"/>
              </a:defRPr>
            </a:pPr>
            <a:r>
              <a:rPr lang="en-US" sz="3200" b="1" kern="0" dirty="0">
                <a:gradFill>
                  <a:gsLst>
                    <a:gs pos="0">
                      <a:srgbClr val="E30000"/>
                    </a:gs>
                    <a:gs pos="100000">
                      <a:srgbClr val="760303"/>
                    </a:gs>
                  </a:gsLst>
                  <a:lin scaled="0"/>
                </a:gradFill>
                <a:latin typeface="方正小标宋简体" panose="03000509000000000000" charset="-122"/>
                <a:ea typeface="方正小标宋简体" panose="03000509000000000000" charset="-122"/>
                <a:sym typeface="Arial" panose="020B0604020202020204" pitchFamily="34" charset="0"/>
              </a:rPr>
              <a:t>        </a:t>
            </a:r>
            <a:r>
              <a:rPr sz="3200" b="1" kern="0" dirty="0">
                <a:gradFill>
                  <a:gsLst>
                    <a:gs pos="0">
                      <a:srgbClr val="E30000"/>
                    </a:gs>
                    <a:gs pos="100000">
                      <a:srgbClr val="760303"/>
                    </a:gs>
                  </a:gsLst>
                  <a:lin scaled="0"/>
                </a:gradFill>
                <a:latin typeface="方正小标宋简体" panose="03000509000000000000" charset="-122"/>
                <a:ea typeface="方正小标宋简体" panose="03000509000000000000" charset="-122"/>
                <a:sym typeface="Arial" panose="020B0604020202020204" pitchFamily="34" charset="0"/>
              </a:rPr>
              <a:t>国家艺术基金是由国家设立，旨在繁荣艺术创作、打造和推广精品力作、培养艺术人才、推进国家艺术</a:t>
            </a:r>
          </a:p>
          <a:p>
            <a:pPr defTabSz="412750" hangingPunct="0">
              <a:lnSpc>
                <a:spcPct val="150000"/>
              </a:lnSpc>
              <a:defRPr sz="2000" b="0">
                <a:solidFill>
                  <a:srgbClr val="1C1F25"/>
                </a:solidFill>
                <a:latin typeface="Roboto Bold"/>
                <a:ea typeface="Roboto Bold"/>
                <a:cs typeface="Roboto Bold"/>
                <a:sym typeface="Roboto Bold"/>
              </a:defRPr>
            </a:pPr>
            <a:r>
              <a:rPr sz="3200" b="1" kern="0" dirty="0">
                <a:gradFill>
                  <a:gsLst>
                    <a:gs pos="0">
                      <a:srgbClr val="E30000"/>
                    </a:gs>
                    <a:gs pos="100000">
                      <a:srgbClr val="760303"/>
                    </a:gs>
                  </a:gsLst>
                  <a:lin scaled="0"/>
                </a:gradFill>
                <a:latin typeface="方正小标宋简体" panose="03000509000000000000" charset="-122"/>
                <a:ea typeface="方正小标宋简体" panose="03000509000000000000" charset="-122"/>
                <a:sym typeface="Arial" panose="020B0604020202020204" pitchFamily="34" charset="0"/>
              </a:rPr>
              <a:t>事业健康发展的公益性基金</a:t>
            </a:r>
            <a:r>
              <a:rPr b="1" kern="0" dirty="0">
                <a:gradFill>
                  <a:gsLst>
                    <a:gs pos="0">
                      <a:srgbClr val="E30000"/>
                    </a:gs>
                    <a:gs pos="100000">
                      <a:srgbClr val="760303"/>
                    </a:gs>
                  </a:gsLst>
                  <a:lin scaled="0"/>
                </a:gradFill>
                <a:latin typeface="方正小标宋简体" panose="03000509000000000000" charset="-122"/>
                <a:ea typeface="方正小标宋简体" panose="03000509000000000000" charset="-122"/>
                <a:sym typeface="Arial" panose="020B060402020202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p:cNvSpPr txBox="1"/>
          <p:nvPr/>
        </p:nvSpPr>
        <p:spPr>
          <a:xfrm>
            <a:off x="1147989" y="2492531"/>
            <a:ext cx="10447111" cy="2964914"/>
          </a:xfrm>
          <a:prstGeom prst="rect">
            <a:avLst/>
          </a:prstGeom>
          <a:noFill/>
        </p:spPr>
        <p:txBody>
          <a:bodyPr wrap="square" rtlCol="0">
            <a:spAutoFit/>
          </a:bodyPr>
          <a:lstStyle/>
          <a:p>
            <a:pPr>
              <a:lnSpc>
                <a:spcPts val="4000"/>
              </a:lnSpc>
              <a:spcBef>
                <a:spcPts val="600"/>
              </a:spcBef>
            </a:pPr>
            <a:r>
              <a:rPr lang="zh-CN" altLang="en-US" sz="2800" dirty="0">
                <a:latin typeface="微软雅黑" panose="020B0503020204020204" charset="-122"/>
                <a:ea typeface="微软雅黑" panose="020B0503020204020204" charset="-122"/>
                <a:cs typeface="微软雅黑" panose="020B0503020204020204" charset="-122"/>
              </a:rPr>
              <a:t>申请资助资金的额度不超过</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200</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万元</a:t>
            </a:r>
            <a:r>
              <a:rPr lang="zh-CN" altLang="en-US" sz="2800" dirty="0">
                <a:latin typeface="微软雅黑" panose="020B0503020204020204" charset="-122"/>
                <a:ea typeface="微软雅黑" panose="020B0503020204020204" charset="-122"/>
                <a:cs typeface="微软雅黑" panose="020B0503020204020204" charset="-122"/>
              </a:rPr>
              <a:t>，</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且不高于项目总成本预算额度的</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50%</a:t>
            </a:r>
            <a:r>
              <a:rPr lang="zh-CN" altLang="en-US" sz="2800" dirty="0">
                <a:latin typeface="微软雅黑" panose="020B0503020204020204" charset="-122"/>
                <a:ea typeface="微软雅黑" panose="020B0503020204020204" charset="-122"/>
                <a:cs typeface="微软雅黑" panose="020B0503020204020204" charset="-122"/>
              </a:rPr>
              <a:t>。资助资金主要用于创作采风、学术研讨、资料收集、材料购置、作品展览和结集出版等与创作和宣传推广活动直接相关的支出。</a:t>
            </a:r>
            <a:endParaRPr lang="en-US" altLang="zh-CN" sz="2800" dirty="0">
              <a:latin typeface="微软雅黑" panose="020B0503020204020204" charset="-122"/>
              <a:ea typeface="微软雅黑" panose="020B0503020204020204" charset="-122"/>
              <a:cs typeface="微软雅黑" panose="020B0503020204020204" charset="-122"/>
            </a:endParaRPr>
          </a:p>
          <a:p>
            <a:pPr>
              <a:lnSpc>
                <a:spcPts val="4000"/>
              </a:lnSpc>
              <a:spcBef>
                <a:spcPts val="2400"/>
              </a:spcBef>
            </a:pPr>
            <a:r>
              <a:rPr lang="zh-CN" altLang="en-US" sz="2800" dirty="0">
                <a:latin typeface="微软雅黑" panose="020B0503020204020204" charset="-122"/>
                <a:ea typeface="微软雅黑" panose="020B0503020204020204" charset="-122"/>
                <a:cs typeface="微软雅黑" panose="020B0503020204020204" charset="-122"/>
              </a:rPr>
              <a:t>同一项目申报主体申报组织创作项目不超过</a:t>
            </a:r>
            <a:r>
              <a:rPr lang="en-US" altLang="zh-CN" sz="3400"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3400" dirty="0">
                <a:solidFill>
                  <a:srgbClr val="FF0000"/>
                </a:solidFill>
                <a:latin typeface="微软雅黑" panose="020B0503020204020204" charset="-122"/>
                <a:ea typeface="微软雅黑" panose="020B0503020204020204" charset="-122"/>
                <a:cs typeface="微软雅黑" panose="020B0503020204020204" charset="-122"/>
              </a:rPr>
              <a:t>项</a:t>
            </a:r>
            <a:r>
              <a:rPr lang="zh-CN" altLang="en-US" sz="2800" dirty="0">
                <a:latin typeface="微软雅黑" panose="020B0503020204020204" charset="-122"/>
                <a:ea typeface="微软雅黑" panose="020B0503020204020204" charset="-122"/>
                <a:cs typeface="微软雅黑" panose="020B0503020204020204" charset="-122"/>
              </a:rPr>
              <a:t>。</a:t>
            </a:r>
            <a:endParaRPr lang="en-US" altLang="zh-CN"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41724" y="1515044"/>
            <a:ext cx="9606915" cy="646331"/>
          </a:xfrm>
          <a:prstGeom prst="rect">
            <a:avLst/>
          </a:prstGeom>
          <a:noFill/>
        </p:spPr>
        <p:txBody>
          <a:bodyPr wrap="square" rtlCol="0">
            <a:spAutoFit/>
          </a:bodyPr>
          <a:lstStyle/>
          <a:p>
            <a:r>
              <a:rPr lang="zh-CN" altLang="en-US" sz="3600" b="1" dirty="0">
                <a:latin typeface="微软雅黑" panose="020B0503020204020204" charset="-122"/>
                <a:ea typeface="微软雅黑" panose="020B0503020204020204" charset="-122"/>
                <a:sym typeface="+mn-ea"/>
              </a:rPr>
              <a:t>组织创作项目</a:t>
            </a:r>
            <a:r>
              <a:rPr lang="zh-CN" altLang="en-US" sz="3600" b="1" dirty="0">
                <a:solidFill>
                  <a:srgbClr val="C00000"/>
                </a:solidFill>
                <a:latin typeface="微软雅黑" panose="020B0503020204020204" charset="-122"/>
                <a:ea typeface="微软雅黑" panose="020B0503020204020204" charset="-122"/>
              </a:rPr>
              <a:t>注意事项</a:t>
            </a:r>
          </a:p>
        </p:txBody>
      </p:sp>
      <p:sp>
        <p:nvSpPr>
          <p:cNvPr id="7" name="菱形 6"/>
          <p:cNvSpPr/>
          <p:nvPr/>
        </p:nvSpPr>
        <p:spPr>
          <a:xfrm>
            <a:off x="665638" y="2663200"/>
            <a:ext cx="352173"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p:cNvSpPr/>
          <p:nvPr/>
        </p:nvSpPr>
        <p:spPr>
          <a:xfrm>
            <a:off x="665638" y="4936511"/>
            <a:ext cx="352173"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06805538"/>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CE53F-12EC-0F25-1B6B-7BAC02E91DBF}"/>
            </a:ext>
          </a:extLst>
        </p:cNvPr>
        <p:cNvGrpSpPr/>
        <p:nvPr/>
      </p:nvGrpSpPr>
      <p:grpSpPr>
        <a:xfrm>
          <a:off x="0" y="0"/>
          <a:ext cx="0" cy="0"/>
          <a:chOff x="0" y="0"/>
          <a:chExt cx="0" cy="0"/>
        </a:xfrm>
      </p:grpSpPr>
      <p:pic>
        <p:nvPicPr>
          <p:cNvPr id="4" name="图片 4" descr="017-01.jpg">
            <a:extLst>
              <a:ext uri="{FF2B5EF4-FFF2-40B4-BE49-F238E27FC236}">
                <a16:creationId xmlns:a16="http://schemas.microsoft.com/office/drawing/2014/main" id="{99071EB8-3E84-1C97-B40D-DA782DC15E74}"/>
              </a:ext>
            </a:extLst>
          </p:cNvPr>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a:extLst>
              <a:ext uri="{FF2B5EF4-FFF2-40B4-BE49-F238E27FC236}">
                <a16:creationId xmlns:a16="http://schemas.microsoft.com/office/drawing/2014/main" id="{390CFDF9-A153-DEA8-E7D3-F98F8043769D}"/>
              </a:ext>
            </a:extLst>
          </p:cNvPr>
          <p:cNvSpPr txBox="1"/>
          <p:nvPr/>
        </p:nvSpPr>
        <p:spPr>
          <a:xfrm>
            <a:off x="1541689" y="2492531"/>
            <a:ext cx="9748611" cy="2922147"/>
          </a:xfrm>
          <a:prstGeom prst="rect">
            <a:avLst/>
          </a:prstGeom>
          <a:noFill/>
        </p:spPr>
        <p:txBody>
          <a:bodyPr wrap="square" rtlCol="0">
            <a:spAutoFit/>
          </a:bodyPr>
          <a:lstStyle/>
          <a:p>
            <a:pPr>
              <a:lnSpc>
                <a:spcPts val="4000"/>
              </a:lnSpc>
              <a:spcBef>
                <a:spcPts val="2400"/>
              </a:spcBef>
            </a:pPr>
            <a:r>
              <a:rPr lang="zh-CN" altLang="en-US" sz="2800" dirty="0">
                <a:latin typeface="微软雅黑" panose="020B0503020204020204" charset="-122"/>
                <a:ea typeface="微软雅黑" panose="020B0503020204020204" charset="-122"/>
                <a:cs typeface="微软雅黑" panose="020B0503020204020204" charset="-122"/>
              </a:rPr>
              <a:t>须提交组织创作活动的工作方案，全部创作团队成员的艺术简介和已签署的创作协议，创作作品的构思草图、初稿或作品小样的照片。</a:t>
            </a:r>
            <a:endParaRPr lang="en-US" altLang="zh-CN" sz="2800" dirty="0">
              <a:latin typeface="微软雅黑" panose="020B0503020204020204" charset="-122"/>
              <a:ea typeface="微软雅黑" panose="020B0503020204020204" charset="-122"/>
              <a:cs typeface="微软雅黑" panose="020B0503020204020204" charset="-122"/>
            </a:endParaRPr>
          </a:p>
          <a:p>
            <a:pPr>
              <a:lnSpc>
                <a:spcPts val="4000"/>
              </a:lnSpc>
              <a:spcBef>
                <a:spcPts val="2400"/>
              </a:spcBef>
            </a:pPr>
            <a:r>
              <a:rPr lang="zh-CN" altLang="en-US" sz="2800" dirty="0">
                <a:latin typeface="微软雅黑" panose="020B0503020204020204" charset="-122"/>
                <a:ea typeface="微软雅黑" panose="020B0503020204020204" charset="-122"/>
                <a:cs typeface="微软雅黑" panose="020B0503020204020204" charset="-122"/>
              </a:rPr>
              <a:t>资助项目应于</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2028</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年</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10</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月</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31</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日</a:t>
            </a:r>
            <a:r>
              <a:rPr lang="zh-CN" altLang="en-US" sz="2800" dirty="0">
                <a:latin typeface="微软雅黑" panose="020B0503020204020204" charset="-122"/>
                <a:ea typeface="微软雅黑" panose="020B0503020204020204" charset="-122"/>
                <a:cs typeface="微软雅黑" panose="020B0503020204020204" charset="-122"/>
              </a:rPr>
              <a:t>前提交完整的成果材料，参加结项验收。</a:t>
            </a:r>
            <a:endParaRPr lang="en-US" altLang="zh-CN" sz="2800" dirty="0">
              <a:latin typeface="微软雅黑" panose="020B0503020204020204" charset="-122"/>
              <a:ea typeface="微软雅黑" panose="020B0503020204020204" charset="-122"/>
              <a:cs typeface="微软雅黑" panose="020B0503020204020204" charset="-122"/>
            </a:endParaRPr>
          </a:p>
        </p:txBody>
      </p:sp>
      <p:sp>
        <p:nvSpPr>
          <p:cNvPr id="3" name="文本框 2">
            <a:extLst>
              <a:ext uri="{FF2B5EF4-FFF2-40B4-BE49-F238E27FC236}">
                <a16:creationId xmlns:a16="http://schemas.microsoft.com/office/drawing/2014/main" id="{7CDFF103-82D6-30AF-B7B0-97AFC1D690EA}"/>
              </a:ext>
            </a:extLst>
          </p:cNvPr>
          <p:cNvSpPr txBox="1"/>
          <p:nvPr/>
        </p:nvSpPr>
        <p:spPr>
          <a:xfrm>
            <a:off x="1147988" y="1443322"/>
            <a:ext cx="9606915" cy="646331"/>
          </a:xfrm>
          <a:prstGeom prst="rect">
            <a:avLst/>
          </a:prstGeom>
          <a:noFill/>
        </p:spPr>
        <p:txBody>
          <a:bodyPr wrap="square" rtlCol="0">
            <a:spAutoFit/>
          </a:bodyPr>
          <a:lstStyle/>
          <a:p>
            <a:r>
              <a:rPr lang="zh-CN" altLang="en-US" sz="3600" b="1" dirty="0">
                <a:latin typeface="微软雅黑" panose="020B0503020204020204" charset="-122"/>
                <a:ea typeface="微软雅黑" panose="020B0503020204020204" charset="-122"/>
                <a:sym typeface="+mn-ea"/>
              </a:rPr>
              <a:t>组织创作项目</a:t>
            </a:r>
            <a:r>
              <a:rPr lang="zh-CN" altLang="en-US" sz="3600" b="1" dirty="0">
                <a:solidFill>
                  <a:srgbClr val="C00000"/>
                </a:solidFill>
                <a:latin typeface="微软雅黑" panose="020B0503020204020204" charset="-122"/>
                <a:ea typeface="微软雅黑" panose="020B0503020204020204" charset="-122"/>
              </a:rPr>
              <a:t>注意事项</a:t>
            </a:r>
          </a:p>
        </p:txBody>
      </p:sp>
      <p:sp>
        <p:nvSpPr>
          <p:cNvPr id="7" name="菱形 6">
            <a:extLst>
              <a:ext uri="{FF2B5EF4-FFF2-40B4-BE49-F238E27FC236}">
                <a16:creationId xmlns:a16="http://schemas.microsoft.com/office/drawing/2014/main" id="{6DE9AA73-83BC-7865-9D7D-1F5B64AB2920}"/>
              </a:ext>
            </a:extLst>
          </p:cNvPr>
          <p:cNvSpPr/>
          <p:nvPr/>
        </p:nvSpPr>
        <p:spPr>
          <a:xfrm>
            <a:off x="1080502" y="2655319"/>
            <a:ext cx="352173"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a:extLst>
              <a:ext uri="{FF2B5EF4-FFF2-40B4-BE49-F238E27FC236}">
                <a16:creationId xmlns:a16="http://schemas.microsoft.com/office/drawing/2014/main" id="{17904A57-0F00-9F24-B273-A20D3090784B}"/>
              </a:ext>
            </a:extLst>
          </p:cNvPr>
          <p:cNvSpPr/>
          <p:nvPr/>
        </p:nvSpPr>
        <p:spPr>
          <a:xfrm>
            <a:off x="1080502" y="4507998"/>
            <a:ext cx="352173"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7568270"/>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EF7DB-60AB-B01D-F1BC-EC86EAE5FB45}"/>
            </a:ext>
          </a:extLst>
        </p:cNvPr>
        <p:cNvGrpSpPr/>
        <p:nvPr/>
      </p:nvGrpSpPr>
      <p:grpSpPr>
        <a:xfrm>
          <a:off x="0" y="0"/>
          <a:ext cx="0" cy="0"/>
          <a:chOff x="0" y="0"/>
          <a:chExt cx="0" cy="0"/>
        </a:xfrm>
      </p:grpSpPr>
      <p:pic>
        <p:nvPicPr>
          <p:cNvPr id="4" name="图片 4" descr="017-01.jpg">
            <a:extLst>
              <a:ext uri="{FF2B5EF4-FFF2-40B4-BE49-F238E27FC236}">
                <a16:creationId xmlns:a16="http://schemas.microsoft.com/office/drawing/2014/main" id="{242BB899-962B-F708-3761-61E4553BBD27}"/>
              </a:ext>
            </a:extLst>
          </p:cNvPr>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a:extLst>
              <a:ext uri="{FF2B5EF4-FFF2-40B4-BE49-F238E27FC236}">
                <a16:creationId xmlns:a16="http://schemas.microsoft.com/office/drawing/2014/main" id="{61C4DF5F-9353-21AB-E31D-3879B9345BE6}"/>
              </a:ext>
            </a:extLst>
          </p:cNvPr>
          <p:cNvSpPr txBox="1"/>
          <p:nvPr/>
        </p:nvSpPr>
        <p:spPr>
          <a:xfrm>
            <a:off x="1211489" y="2543331"/>
            <a:ext cx="9977211" cy="2409186"/>
          </a:xfrm>
          <a:prstGeom prst="rect">
            <a:avLst/>
          </a:prstGeom>
          <a:noFill/>
        </p:spPr>
        <p:txBody>
          <a:bodyPr wrap="square" rtlCol="0">
            <a:spAutoFit/>
          </a:bodyPr>
          <a:lstStyle/>
          <a:p>
            <a:pPr>
              <a:lnSpc>
                <a:spcPts val="4000"/>
              </a:lnSpc>
              <a:spcBef>
                <a:spcPts val="2400"/>
              </a:spcBef>
            </a:pPr>
            <a:r>
              <a:rPr lang="zh-CN" altLang="en-US" sz="2800" dirty="0">
                <a:latin typeface="微软雅黑" panose="020B0503020204020204" charset="-122"/>
                <a:ea typeface="微软雅黑" panose="020B0503020204020204" charset="-122"/>
                <a:cs typeface="微软雅黑" panose="020B0503020204020204" charset="-122"/>
              </a:rPr>
              <a:t>组织创作项目申请结项验收时，须在面向公众开放的美术作品展览场馆开展创作作品展览活动。</a:t>
            </a:r>
            <a:endParaRPr lang="en-US" altLang="zh-CN" sz="2800" dirty="0">
              <a:latin typeface="微软雅黑" panose="020B0503020204020204" charset="-122"/>
              <a:ea typeface="微软雅黑" panose="020B0503020204020204" charset="-122"/>
              <a:cs typeface="微软雅黑" panose="020B0503020204020204" charset="-122"/>
            </a:endParaRPr>
          </a:p>
          <a:p>
            <a:pPr>
              <a:lnSpc>
                <a:spcPts val="4000"/>
              </a:lnSpc>
              <a:spcBef>
                <a:spcPts val="2400"/>
              </a:spcBef>
            </a:pPr>
            <a:r>
              <a:rPr lang="zh-CN" altLang="en-US" sz="2800" dirty="0">
                <a:latin typeface="微软雅黑" panose="020B0503020204020204" charset="-122"/>
                <a:ea typeface="微软雅黑" panose="020B0503020204020204" charset="-122"/>
                <a:cs typeface="微软雅黑" panose="020B0503020204020204" charset="-122"/>
              </a:rPr>
              <a:t>对资助成果，国家艺术基金将与相关文化艺术机构、单位合作，择优组织展览、出版、研讨和宣传推广等成果运用活动。</a:t>
            </a:r>
            <a:endParaRPr lang="en-US" altLang="zh-CN" sz="2800" dirty="0">
              <a:latin typeface="微软雅黑" panose="020B0503020204020204" charset="-122"/>
              <a:ea typeface="微软雅黑" panose="020B0503020204020204" charset="-122"/>
              <a:cs typeface="微软雅黑" panose="020B0503020204020204" charset="-122"/>
            </a:endParaRPr>
          </a:p>
        </p:txBody>
      </p:sp>
      <p:sp>
        <p:nvSpPr>
          <p:cNvPr id="3" name="文本框 2">
            <a:extLst>
              <a:ext uri="{FF2B5EF4-FFF2-40B4-BE49-F238E27FC236}">
                <a16:creationId xmlns:a16="http://schemas.microsoft.com/office/drawing/2014/main" id="{CA74E928-CB29-5611-F49A-160DB1AD7E8B}"/>
              </a:ext>
            </a:extLst>
          </p:cNvPr>
          <p:cNvSpPr txBox="1"/>
          <p:nvPr/>
        </p:nvSpPr>
        <p:spPr>
          <a:xfrm>
            <a:off x="926387" y="1475588"/>
            <a:ext cx="9606915" cy="646331"/>
          </a:xfrm>
          <a:prstGeom prst="rect">
            <a:avLst/>
          </a:prstGeom>
          <a:noFill/>
        </p:spPr>
        <p:txBody>
          <a:bodyPr wrap="square" rtlCol="0">
            <a:spAutoFit/>
          </a:bodyPr>
          <a:lstStyle/>
          <a:p>
            <a:r>
              <a:rPr lang="zh-CN" altLang="en-US" sz="3600" b="1" dirty="0">
                <a:latin typeface="微软雅黑" panose="020B0503020204020204" charset="-122"/>
                <a:ea typeface="微软雅黑" panose="020B0503020204020204" charset="-122"/>
                <a:sym typeface="+mn-ea"/>
              </a:rPr>
              <a:t>组织创作项目</a:t>
            </a:r>
            <a:r>
              <a:rPr lang="zh-CN" altLang="en-US" sz="3600" b="1" dirty="0">
                <a:solidFill>
                  <a:srgbClr val="C00000"/>
                </a:solidFill>
                <a:latin typeface="微软雅黑" panose="020B0503020204020204" charset="-122"/>
                <a:ea typeface="微软雅黑" panose="020B0503020204020204" charset="-122"/>
              </a:rPr>
              <a:t>注意事项</a:t>
            </a:r>
          </a:p>
        </p:txBody>
      </p:sp>
      <p:sp>
        <p:nvSpPr>
          <p:cNvPr id="7" name="菱形 6">
            <a:extLst>
              <a:ext uri="{FF2B5EF4-FFF2-40B4-BE49-F238E27FC236}">
                <a16:creationId xmlns:a16="http://schemas.microsoft.com/office/drawing/2014/main" id="{B4A4AFD6-8AC0-6AC7-8DC8-7D2DFB447BF4}"/>
              </a:ext>
            </a:extLst>
          </p:cNvPr>
          <p:cNvSpPr/>
          <p:nvPr/>
        </p:nvSpPr>
        <p:spPr>
          <a:xfrm>
            <a:off x="750302" y="2706119"/>
            <a:ext cx="352173"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a:extLst>
              <a:ext uri="{FF2B5EF4-FFF2-40B4-BE49-F238E27FC236}">
                <a16:creationId xmlns:a16="http://schemas.microsoft.com/office/drawing/2014/main" id="{8F4A89C5-061E-167D-E340-B069D64ADA61}"/>
              </a:ext>
            </a:extLst>
          </p:cNvPr>
          <p:cNvSpPr/>
          <p:nvPr/>
        </p:nvSpPr>
        <p:spPr>
          <a:xfrm>
            <a:off x="750301" y="4063498"/>
            <a:ext cx="352173"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422308"/>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161665"/>
            <a:ext cx="12192635" cy="375666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p:cNvSpPr txBox="1"/>
          <p:nvPr/>
        </p:nvSpPr>
        <p:spPr>
          <a:xfrm>
            <a:off x="780233" y="1706407"/>
            <a:ext cx="6577263" cy="737235"/>
          </a:xfrm>
          <a:prstGeom prst="rect">
            <a:avLst/>
          </a:prstGeom>
          <a:noFill/>
        </p:spPr>
        <p:txBody>
          <a:bodyPr wrap="square" rtlCol="0">
            <a:spAutoFit/>
          </a:bodyPr>
          <a:lstStyle/>
          <a:p>
            <a:r>
              <a:rPr lang="zh-CN" altLang="en-US" sz="4200" b="1" dirty="0">
                <a:latin typeface="华文中宋" panose="02010600040101010101" pitchFamily="2" charset="-122"/>
                <a:ea typeface="华文中宋" panose="02010600040101010101" pitchFamily="2" charset="-122"/>
              </a:rPr>
              <a:t>二、美术创作资助项目</a:t>
            </a:r>
          </a:p>
        </p:txBody>
      </p:sp>
      <p:sp>
        <p:nvSpPr>
          <p:cNvPr id="5" name="文本框 4"/>
          <p:cNvSpPr txBox="1"/>
          <p:nvPr/>
        </p:nvSpPr>
        <p:spPr>
          <a:xfrm>
            <a:off x="868857" y="3916610"/>
            <a:ext cx="10722610" cy="2246769"/>
          </a:xfrm>
          <a:prstGeom prst="rect">
            <a:avLst/>
          </a:prstGeom>
          <a:noFill/>
        </p:spPr>
        <p:txBody>
          <a:bodyPr wrap="square" rtlCol="0">
            <a:spAutoFit/>
          </a:bodyPr>
          <a:lstStyle/>
          <a:p>
            <a:pPr>
              <a:lnSpc>
                <a:spcPts val="5200"/>
              </a:lnSpc>
            </a:pPr>
            <a:r>
              <a:rPr lang="zh-CN" altLang="en-US" sz="3600" b="1" dirty="0">
                <a:solidFill>
                  <a:srgbClr val="FF0000"/>
                </a:solidFill>
                <a:latin typeface="微软雅黑" panose="020B0503020204020204" charset="-122"/>
                <a:ea typeface="微软雅黑" panose="020B0503020204020204" charset="-122"/>
                <a:cs typeface="Times New Roman" panose="02020603050405020304" charset="0"/>
              </a:rPr>
              <a:t>个人创作项目</a:t>
            </a:r>
            <a:endParaRPr lang="en-US" altLang="zh-CN" sz="3600" b="1" dirty="0">
              <a:solidFill>
                <a:srgbClr val="FF0000"/>
              </a:solidFill>
              <a:latin typeface="微软雅黑" panose="020B0503020204020204" charset="-122"/>
              <a:ea typeface="微软雅黑" panose="020B0503020204020204" charset="-122"/>
              <a:cs typeface="Times New Roman" panose="02020603050405020304" charset="0"/>
            </a:endParaRPr>
          </a:p>
          <a:p>
            <a:pPr>
              <a:lnSpc>
                <a:spcPts val="5200"/>
              </a:lnSpc>
              <a:spcBef>
                <a:spcPts val="1200"/>
              </a:spcBef>
            </a:pPr>
            <a:r>
              <a:rPr lang="zh-CN" altLang="en-US" sz="3200" b="1" dirty="0">
                <a:latin typeface="Microsoft YaHei Light" panose="020B0503020204020204" pitchFamily="34" charset="-122"/>
                <a:ea typeface="Microsoft YaHei Light" panose="020B0503020204020204" pitchFamily="34" charset="-122"/>
              </a:rPr>
              <a:t>在</a:t>
            </a:r>
            <a:r>
              <a:rPr lang="en-US" altLang="zh-CN" sz="3200" b="1" dirty="0">
                <a:latin typeface="Microsoft YaHei Light" panose="020B0503020204020204" pitchFamily="34" charset="-122"/>
                <a:ea typeface="Microsoft YaHei Light" panose="020B0503020204020204" pitchFamily="34" charset="-122"/>
              </a:rPr>
              <a:t>2025</a:t>
            </a:r>
            <a:r>
              <a:rPr lang="zh-CN" altLang="en-US" sz="3200" b="1" dirty="0">
                <a:latin typeface="Microsoft YaHei Light" panose="020B0503020204020204" pitchFamily="34" charset="-122"/>
                <a:ea typeface="Microsoft YaHei Light" panose="020B0503020204020204" pitchFamily="34" charset="-122"/>
              </a:rPr>
              <a:t>年</a:t>
            </a:r>
            <a:r>
              <a:rPr lang="en-US" altLang="zh-CN" sz="3200" b="1" dirty="0">
                <a:latin typeface="Microsoft YaHei Light" panose="020B0503020204020204" pitchFamily="34" charset="-122"/>
                <a:ea typeface="Microsoft YaHei Light" panose="020B0503020204020204" pitchFamily="34" charset="-122"/>
              </a:rPr>
              <a:t>1</a:t>
            </a:r>
            <a:r>
              <a:rPr lang="zh-CN" altLang="en-US" sz="3200" b="1" dirty="0">
                <a:latin typeface="Microsoft YaHei Light" panose="020B0503020204020204" pitchFamily="34" charset="-122"/>
                <a:ea typeface="Microsoft YaHei Light" panose="020B0503020204020204" pitchFamily="34" charset="-122"/>
              </a:rPr>
              <a:t>月</a:t>
            </a:r>
            <a:r>
              <a:rPr lang="en-US" altLang="zh-CN" sz="3200" b="1" dirty="0">
                <a:latin typeface="Microsoft YaHei Light" panose="020B0503020204020204" pitchFamily="34" charset="-122"/>
                <a:ea typeface="Microsoft YaHei Light" panose="020B0503020204020204" pitchFamily="34" charset="-122"/>
              </a:rPr>
              <a:t>1</a:t>
            </a:r>
            <a:r>
              <a:rPr lang="zh-CN" altLang="en-US" sz="3200" b="1" dirty="0">
                <a:latin typeface="Microsoft YaHei Light" panose="020B0503020204020204" pitchFamily="34" charset="-122"/>
                <a:ea typeface="Microsoft YaHei Light" panose="020B0503020204020204" pitchFamily="34" charset="-122"/>
              </a:rPr>
              <a:t>日至</a:t>
            </a:r>
            <a:r>
              <a:rPr lang="en-US" altLang="zh-CN" sz="3200" b="1" dirty="0">
                <a:latin typeface="Microsoft YaHei Light" panose="020B0503020204020204" pitchFamily="34" charset="-122"/>
                <a:ea typeface="Microsoft YaHei Light" panose="020B0503020204020204" pitchFamily="34" charset="-122"/>
              </a:rPr>
              <a:t>12</a:t>
            </a:r>
            <a:r>
              <a:rPr lang="zh-CN" altLang="en-US" sz="3200" b="1" dirty="0">
                <a:latin typeface="Microsoft YaHei Light" panose="020B0503020204020204" pitchFamily="34" charset="-122"/>
                <a:ea typeface="Microsoft YaHei Light" panose="020B0503020204020204" pitchFamily="34" charset="-122"/>
              </a:rPr>
              <a:t>月</a:t>
            </a:r>
            <a:r>
              <a:rPr lang="en-US" altLang="zh-CN" sz="3200" b="1" dirty="0">
                <a:latin typeface="Microsoft YaHei Light" panose="020B0503020204020204" pitchFamily="34" charset="-122"/>
                <a:ea typeface="Microsoft YaHei Light" panose="020B0503020204020204" pitchFamily="34" charset="-122"/>
              </a:rPr>
              <a:t>31</a:t>
            </a:r>
            <a:r>
              <a:rPr lang="zh-CN" altLang="en-US" sz="3200" b="1" dirty="0">
                <a:latin typeface="Microsoft YaHei Light" panose="020B0503020204020204" pitchFamily="34" charset="-122"/>
                <a:ea typeface="Microsoft YaHei Light" panose="020B0503020204020204" pitchFamily="34" charset="-122"/>
              </a:rPr>
              <a:t>日之间创作的美术作品。</a:t>
            </a:r>
          </a:p>
          <a:p>
            <a:pPr>
              <a:lnSpc>
                <a:spcPts val="5200"/>
              </a:lnSpc>
            </a:pPr>
            <a:endParaRPr lang="en-US" altLang="zh-CN" sz="3200" b="1" dirty="0">
              <a:latin typeface="Microsoft YaHei Light" panose="020B0503020204020204" pitchFamily="34" charset="-122"/>
              <a:ea typeface="Microsoft YaHei Light" panose="020B0503020204020204" pitchFamily="34" charset="-122"/>
              <a:cs typeface="Times New Roman" panose="02020603050405020304" charset="0"/>
            </a:endParaRPr>
          </a:p>
        </p:txBody>
      </p:sp>
      <p:sp>
        <p:nvSpPr>
          <p:cNvPr id="12293" name="TextBox 10"/>
          <p:cNvSpPr txBox="1"/>
          <p:nvPr/>
        </p:nvSpPr>
        <p:spPr>
          <a:xfrm>
            <a:off x="6654648" y="1259417"/>
            <a:ext cx="3877985" cy="1536511"/>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lnSpc>
                <a:spcPts val="6000"/>
              </a:lnSpc>
              <a:spcBef>
                <a:spcPct val="0"/>
              </a:spcBef>
              <a:buNone/>
            </a:pPr>
            <a:r>
              <a:rPr lang="zh-CN" altLang="en-US" b="1" dirty="0">
                <a:latin typeface="微软雅黑" panose="020B0503020204020204" charset="-122"/>
                <a:ea typeface="微软雅黑" panose="020B0503020204020204" charset="-122"/>
              </a:rPr>
              <a:t>（一）组织创作项目</a:t>
            </a:r>
            <a:endParaRPr lang="en-US" altLang="zh-CN" b="1" dirty="0">
              <a:latin typeface="微软雅黑" panose="020B0503020204020204" charset="-122"/>
              <a:ea typeface="微软雅黑" panose="020B0503020204020204" charset="-122"/>
            </a:endParaRPr>
          </a:p>
          <a:p>
            <a:pPr marL="0" lvl="0" indent="0" eaLnBrk="1" hangingPunct="1">
              <a:lnSpc>
                <a:spcPts val="6000"/>
              </a:lnSpc>
              <a:spcBef>
                <a:spcPct val="0"/>
              </a:spcBef>
              <a:buNone/>
            </a:pPr>
            <a:r>
              <a:rPr lang="zh-CN" altLang="en-US" b="1" dirty="0">
                <a:latin typeface="微软雅黑" panose="020B0503020204020204" charset="-122"/>
                <a:ea typeface="微软雅黑" panose="020B0503020204020204" charset="-122"/>
              </a:rPr>
              <a:t>（二）个人创作项目</a:t>
            </a:r>
          </a:p>
        </p:txBody>
      </p:sp>
      <p:cxnSp>
        <p:nvCxnSpPr>
          <p:cNvPr id="12294" name="直接连接符 3"/>
          <p:cNvCxnSpPr/>
          <p:nvPr/>
        </p:nvCxnSpPr>
        <p:spPr>
          <a:xfrm>
            <a:off x="6529100" y="1587694"/>
            <a:ext cx="0" cy="1172210"/>
          </a:xfrm>
          <a:prstGeom prst="line">
            <a:avLst/>
          </a:prstGeom>
          <a:ln w="127000" cap="flat" cmpd="sng">
            <a:solidFill>
              <a:srgbClr val="FF0000"/>
            </a:solidFill>
            <a:prstDash val="solid"/>
            <a:headEnd type="none" w="med" len="med"/>
            <a:tailEnd type="none" w="med" len="med"/>
          </a:ln>
        </p:spPr>
      </p:cxnSp>
    </p:spTree>
    <p:extLst>
      <p:ext uri="{BB962C8B-B14F-4D97-AF65-F5344CB8AC3E}">
        <p14:creationId xmlns:p14="http://schemas.microsoft.com/office/powerpoint/2010/main" val="735468564"/>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p:cNvSpPr txBox="1"/>
          <p:nvPr/>
        </p:nvSpPr>
        <p:spPr>
          <a:xfrm>
            <a:off x="1147989" y="2649372"/>
            <a:ext cx="10561411" cy="2375009"/>
          </a:xfrm>
          <a:prstGeom prst="rect">
            <a:avLst/>
          </a:prstGeom>
          <a:noFill/>
        </p:spPr>
        <p:txBody>
          <a:bodyPr wrap="square" rtlCol="0">
            <a:spAutoFit/>
          </a:bodyPr>
          <a:lstStyle/>
          <a:p>
            <a:pPr>
              <a:lnSpc>
                <a:spcPts val="4000"/>
              </a:lnSpc>
              <a:spcBef>
                <a:spcPts val="600"/>
              </a:spcBef>
            </a:pPr>
            <a:r>
              <a:rPr lang="zh-CN" altLang="en-US" sz="2600" dirty="0">
                <a:latin typeface="微软雅黑" panose="020B0503020204020204" charset="-122"/>
                <a:ea typeface="微软雅黑" panose="020B0503020204020204" charset="-122"/>
                <a:cs typeface="微软雅黑" panose="020B0503020204020204" charset="-122"/>
              </a:rPr>
              <a:t>资助中国画、油画、版画、雕塑、水彩（粉）画、漆画和书法、篆刻等作品创作。创作作品可为单幅、单件作品，也可为整组作品。</a:t>
            </a:r>
            <a:endParaRPr lang="en-US" altLang="zh-CN" sz="2600" dirty="0">
              <a:latin typeface="微软雅黑" panose="020B0503020204020204" charset="-122"/>
              <a:ea typeface="微软雅黑" panose="020B0503020204020204" charset="-122"/>
              <a:cs typeface="微软雅黑" panose="020B0503020204020204" charset="-122"/>
            </a:endParaRPr>
          </a:p>
          <a:p>
            <a:pPr>
              <a:lnSpc>
                <a:spcPts val="4000"/>
              </a:lnSpc>
              <a:spcBef>
                <a:spcPts val="1800"/>
              </a:spcBef>
            </a:pPr>
            <a:r>
              <a:rPr lang="zh-CN" altLang="en-US" sz="2600" dirty="0">
                <a:latin typeface="微软雅黑" panose="020B0503020204020204" charset="-122"/>
                <a:ea typeface="微软雅黑" panose="020B0503020204020204" charset="-122"/>
                <a:cs typeface="微软雅黑" panose="020B0503020204020204" charset="-122"/>
              </a:rPr>
              <a:t>申请资助资金的额度不超过</a:t>
            </a: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10</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万元，</a:t>
            </a:r>
            <a:r>
              <a:rPr lang="zh-CN" altLang="en-US" sz="2600" dirty="0">
                <a:latin typeface="微软雅黑" panose="020B0503020204020204" charset="-122"/>
                <a:ea typeface="微软雅黑" panose="020B0503020204020204" charset="-122"/>
                <a:cs typeface="微软雅黑" panose="020B0503020204020204" charset="-122"/>
              </a:rPr>
              <a:t>资助资金主要用于创作采风、资料收集和材料购置等与创作有关的支出。</a:t>
            </a:r>
            <a:endParaRPr lang="en-US" altLang="zh-CN" sz="26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83590" y="1615007"/>
            <a:ext cx="9244330" cy="646331"/>
          </a:xfrm>
          <a:prstGeom prst="rect">
            <a:avLst/>
          </a:prstGeom>
          <a:noFill/>
        </p:spPr>
        <p:txBody>
          <a:bodyPr wrap="square" rtlCol="0">
            <a:spAutoFit/>
          </a:bodyPr>
          <a:lstStyle/>
          <a:p>
            <a:r>
              <a:rPr lang="zh-CN" altLang="en-US" sz="3600" b="1" dirty="0">
                <a:latin typeface="微软雅黑" panose="020B0503020204020204" charset="-122"/>
                <a:ea typeface="微软雅黑" panose="020B0503020204020204" charset="-122"/>
                <a:sym typeface="+mn-ea"/>
              </a:rPr>
              <a:t>个人创作项目</a:t>
            </a:r>
            <a:r>
              <a:rPr lang="zh-CN" altLang="en-US" sz="3600" b="1" dirty="0">
                <a:solidFill>
                  <a:srgbClr val="C00000"/>
                </a:solidFill>
                <a:latin typeface="微软雅黑" panose="020B0503020204020204" charset="-122"/>
                <a:ea typeface="微软雅黑" panose="020B0503020204020204" charset="-122"/>
              </a:rPr>
              <a:t>注意事项</a:t>
            </a:r>
          </a:p>
        </p:txBody>
      </p:sp>
      <p:sp>
        <p:nvSpPr>
          <p:cNvPr id="7" name="菱形 6"/>
          <p:cNvSpPr/>
          <p:nvPr/>
        </p:nvSpPr>
        <p:spPr>
          <a:xfrm>
            <a:off x="783590" y="2836259"/>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p:cNvSpPr/>
          <p:nvPr/>
        </p:nvSpPr>
        <p:spPr>
          <a:xfrm>
            <a:off x="783590" y="4080618"/>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5738471"/>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p:cNvSpPr txBox="1"/>
          <p:nvPr/>
        </p:nvSpPr>
        <p:spPr>
          <a:xfrm>
            <a:off x="1491161" y="2254939"/>
            <a:ext cx="9699353" cy="3864969"/>
          </a:xfrm>
          <a:prstGeom prst="rect">
            <a:avLst/>
          </a:prstGeom>
          <a:noFill/>
        </p:spPr>
        <p:txBody>
          <a:bodyPr wrap="square" rtlCol="0">
            <a:spAutoFit/>
          </a:bodyPr>
          <a:lstStyle/>
          <a:p>
            <a:pPr>
              <a:lnSpc>
                <a:spcPts val="4000"/>
              </a:lnSpc>
            </a:pP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组织作品收藏</a:t>
            </a:r>
            <a:endParaRPr lang="en-US" altLang="zh-CN" sz="2800" dirty="0">
              <a:solidFill>
                <a:srgbClr val="FF0000"/>
              </a:solidFill>
              <a:latin typeface="微软雅黑" panose="020B0503020204020204" charset="-122"/>
              <a:ea typeface="微软雅黑" panose="020B0503020204020204" charset="-122"/>
              <a:cs typeface="微软雅黑" panose="020B0503020204020204" charset="-122"/>
            </a:endParaRPr>
          </a:p>
          <a:p>
            <a:pPr>
              <a:lnSpc>
                <a:spcPts val="4000"/>
              </a:lnSpc>
            </a:pPr>
            <a:r>
              <a:rPr lang="zh-CN" altLang="en-US" sz="2600" dirty="0">
                <a:latin typeface="微软雅黑" panose="020B0503020204020204" charset="-122"/>
                <a:ea typeface="微软雅黑" panose="020B0503020204020204" charset="-122"/>
                <a:cs typeface="微软雅黑" panose="020B0503020204020204" charset="-122"/>
              </a:rPr>
              <a:t>创作的作品由管理中心</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组织</a:t>
            </a:r>
            <a:r>
              <a:rPr lang="zh-CN" altLang="en-US" sz="2600" dirty="0">
                <a:latin typeface="微软雅黑" panose="020B0503020204020204" charset="-122"/>
                <a:ea typeface="微软雅黑" panose="020B0503020204020204" charset="-122"/>
                <a:cs typeface="微软雅黑" panose="020B0503020204020204" charset="-122"/>
              </a:rPr>
              <a:t>国家重点美术馆和省级美术作品展览  </a:t>
            </a:r>
            <a:r>
              <a:rPr lang="en-US" altLang="zh-CN" sz="2600" dirty="0">
                <a:latin typeface="微软雅黑" panose="020B0503020204020204" charset="-122"/>
                <a:ea typeface="微软雅黑" panose="020B0503020204020204" charset="-122"/>
                <a:cs typeface="微软雅黑" panose="020B0503020204020204" charset="-122"/>
              </a:rPr>
              <a:t> </a:t>
            </a:r>
            <a:r>
              <a:rPr lang="zh-CN" altLang="en-US" sz="2600" dirty="0">
                <a:latin typeface="微软雅黑" panose="020B0503020204020204" charset="-122"/>
                <a:ea typeface="微软雅黑" panose="020B0503020204020204" charset="-122"/>
                <a:cs typeface="微软雅黑" panose="020B0503020204020204" charset="-122"/>
              </a:rPr>
              <a:t>机构收藏。</a:t>
            </a:r>
            <a:endParaRPr lang="en-US" altLang="zh-CN" sz="2600" dirty="0">
              <a:latin typeface="微软雅黑" panose="020B0503020204020204" charset="-122"/>
              <a:ea typeface="微软雅黑" panose="020B0503020204020204" charset="-122"/>
              <a:cs typeface="微软雅黑" panose="020B0503020204020204" charset="-122"/>
            </a:endParaRPr>
          </a:p>
          <a:p>
            <a:pPr>
              <a:lnSpc>
                <a:spcPts val="4000"/>
              </a:lnSpc>
              <a:spcBef>
                <a:spcPts val="1800"/>
              </a:spcBef>
            </a:pPr>
            <a:r>
              <a:rPr lang="zh-CN" altLang="en-US" sz="2600" dirty="0">
                <a:latin typeface="微软雅黑" panose="020B0503020204020204" charset="-122"/>
                <a:ea typeface="微软雅黑" panose="020B0503020204020204" charset="-122"/>
                <a:cs typeface="微软雅黑" panose="020B0503020204020204" charset="-122"/>
              </a:rPr>
              <a:t>对立项资助的个人创作项目，国家艺术基金</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将组织项目申报主体 与美术作品展览机构签订收藏协议，</a:t>
            </a:r>
            <a:r>
              <a:rPr lang="zh-CN" altLang="en-US" sz="2600" dirty="0">
                <a:latin typeface="微软雅黑" panose="020B0503020204020204" charset="-122"/>
                <a:ea typeface="微软雅黑" panose="020B0503020204020204" charset="-122"/>
                <a:cs typeface="微软雅黑" panose="020B0503020204020204" charset="-122"/>
              </a:rPr>
              <a:t>在结项验收合格且完成作品移交后，一次性拨付资助资金。</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管理中心与项目申报主体签订</a:t>
            </a: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国家艺术基金资助项目协议书</a:t>
            </a:r>
            <a:r>
              <a:rPr lang="en-US" altLang="zh-CN" sz="2600"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600" dirty="0">
                <a:solidFill>
                  <a:srgbClr val="FF0000"/>
                </a:solidFill>
                <a:latin typeface="微软雅黑" panose="020B0503020204020204" charset="-122"/>
                <a:ea typeface="微软雅黑" panose="020B0503020204020204" charset="-122"/>
                <a:cs typeface="微软雅黑" panose="020B0503020204020204" charset="-122"/>
              </a:rPr>
              <a:t>。</a:t>
            </a:r>
            <a:endParaRPr lang="en-US" altLang="zh-CN" sz="26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186361" y="1348499"/>
            <a:ext cx="9244330" cy="646331"/>
          </a:xfrm>
          <a:prstGeom prst="rect">
            <a:avLst/>
          </a:prstGeom>
          <a:noFill/>
        </p:spPr>
        <p:txBody>
          <a:bodyPr wrap="square" rtlCol="0">
            <a:spAutoFit/>
          </a:bodyPr>
          <a:lstStyle/>
          <a:p>
            <a:r>
              <a:rPr lang="zh-CN" altLang="en-US" sz="3600" b="1" dirty="0">
                <a:latin typeface="微软雅黑" panose="020B0503020204020204" charset="-122"/>
                <a:ea typeface="微软雅黑" panose="020B0503020204020204" charset="-122"/>
                <a:sym typeface="+mn-ea"/>
              </a:rPr>
              <a:t>个人创作项目</a:t>
            </a:r>
            <a:r>
              <a:rPr lang="zh-CN" altLang="en-US" sz="3600" b="1" dirty="0">
                <a:solidFill>
                  <a:srgbClr val="C00000"/>
                </a:solidFill>
                <a:latin typeface="微软雅黑" panose="020B0503020204020204" charset="-122"/>
                <a:ea typeface="微软雅黑" panose="020B0503020204020204" charset="-122"/>
              </a:rPr>
              <a:t>注意事项</a:t>
            </a:r>
          </a:p>
        </p:txBody>
      </p:sp>
      <p:sp>
        <p:nvSpPr>
          <p:cNvPr id="7" name="菱形 6"/>
          <p:cNvSpPr/>
          <p:nvPr/>
        </p:nvSpPr>
        <p:spPr>
          <a:xfrm>
            <a:off x="934700" y="2458985"/>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p:cNvSpPr/>
          <p:nvPr/>
        </p:nvSpPr>
        <p:spPr>
          <a:xfrm>
            <a:off x="940462" y="4187423"/>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1856440"/>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ACBF7-58BB-C954-79E7-4A60D708B26A}"/>
            </a:ext>
          </a:extLst>
        </p:cNvPr>
        <p:cNvGrpSpPr/>
        <p:nvPr/>
      </p:nvGrpSpPr>
      <p:grpSpPr>
        <a:xfrm>
          <a:off x="0" y="0"/>
          <a:ext cx="0" cy="0"/>
          <a:chOff x="0" y="0"/>
          <a:chExt cx="0" cy="0"/>
        </a:xfrm>
      </p:grpSpPr>
      <p:pic>
        <p:nvPicPr>
          <p:cNvPr id="4" name="图片 4" descr="017-01.jpg">
            <a:extLst>
              <a:ext uri="{FF2B5EF4-FFF2-40B4-BE49-F238E27FC236}">
                <a16:creationId xmlns:a16="http://schemas.microsoft.com/office/drawing/2014/main" id="{6A2F66F8-1E69-D944-E110-8B688D405763}"/>
              </a:ext>
            </a:extLst>
          </p:cNvPr>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a:extLst>
              <a:ext uri="{FF2B5EF4-FFF2-40B4-BE49-F238E27FC236}">
                <a16:creationId xmlns:a16="http://schemas.microsoft.com/office/drawing/2014/main" id="{6C7E05CF-8C77-1920-6414-AC2298CB3ED2}"/>
              </a:ext>
            </a:extLst>
          </p:cNvPr>
          <p:cNvSpPr txBox="1"/>
          <p:nvPr/>
        </p:nvSpPr>
        <p:spPr>
          <a:xfrm>
            <a:off x="1107440" y="2308981"/>
            <a:ext cx="10300970" cy="3785652"/>
          </a:xfrm>
          <a:prstGeom prst="rect">
            <a:avLst/>
          </a:prstGeom>
          <a:noFill/>
        </p:spPr>
        <p:txBody>
          <a:bodyPr wrap="square" rtlCol="0">
            <a:spAutoFit/>
          </a:bodyPr>
          <a:lstStyle/>
          <a:p>
            <a:pPr>
              <a:lnSpc>
                <a:spcPts val="4000"/>
              </a:lnSpc>
              <a:spcBef>
                <a:spcPts val="600"/>
              </a:spcBef>
            </a:pPr>
            <a:r>
              <a:rPr lang="zh-CN" altLang="en-US" sz="2800" dirty="0">
                <a:latin typeface="微软雅黑" panose="020B0503020204020204" charset="-122"/>
                <a:ea typeface="微软雅黑" panose="020B0503020204020204" charset="-122"/>
                <a:cs typeface="微软雅黑" panose="020B0503020204020204" charset="-122"/>
              </a:rPr>
              <a:t>同一项目申报主体可申报</a:t>
            </a:r>
            <a:r>
              <a:rPr lang="en-US" altLang="zh-CN" sz="3400" dirty="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3400" dirty="0">
                <a:solidFill>
                  <a:srgbClr val="FF0000"/>
                </a:solidFill>
                <a:latin typeface="微软雅黑" panose="020B0503020204020204" charset="-122"/>
                <a:ea typeface="微软雅黑" panose="020B0503020204020204" charset="-122"/>
                <a:cs typeface="微软雅黑" panose="020B0503020204020204" charset="-122"/>
              </a:rPr>
              <a:t>项</a:t>
            </a:r>
            <a:r>
              <a:rPr lang="zh-CN" altLang="en-US" sz="2800" dirty="0">
                <a:latin typeface="微软雅黑" panose="020B0503020204020204" charset="-122"/>
                <a:ea typeface="微软雅黑" panose="020B0503020204020204" charset="-122"/>
                <a:cs typeface="微软雅黑" panose="020B0503020204020204" charset="-122"/>
              </a:rPr>
              <a:t>个人创作项目。</a:t>
            </a:r>
            <a:endParaRPr lang="en-US" altLang="zh-CN" sz="2800" dirty="0">
              <a:latin typeface="微软雅黑" panose="020B0503020204020204" charset="-122"/>
              <a:ea typeface="微软雅黑" panose="020B0503020204020204" charset="-122"/>
              <a:cs typeface="微软雅黑" panose="020B0503020204020204" charset="-122"/>
            </a:endParaRPr>
          </a:p>
          <a:p>
            <a:pPr>
              <a:lnSpc>
                <a:spcPts val="4000"/>
              </a:lnSpc>
              <a:spcBef>
                <a:spcPts val="2400"/>
              </a:spcBef>
            </a:pPr>
            <a:r>
              <a:rPr lang="zh-CN" altLang="en-US" sz="2800" dirty="0">
                <a:latin typeface="微软雅黑" panose="020B0503020204020204" charset="-122"/>
                <a:ea typeface="微软雅黑" panose="020B0503020204020204" charset="-122"/>
                <a:cs typeface="微软雅黑" panose="020B0503020204020204" charset="-122"/>
              </a:rPr>
              <a:t>须提交申报项目作品的高清照片，项目申报主体曾在本领域获得专业奖项或参加过省级及以上展览活动的获奖、参展证书以及代表作品的照片。</a:t>
            </a:r>
            <a:endParaRPr lang="en-US" altLang="zh-CN" sz="2800" dirty="0">
              <a:latin typeface="微软雅黑" panose="020B0503020204020204" charset="-122"/>
              <a:ea typeface="微软雅黑" panose="020B0503020204020204" charset="-122"/>
              <a:cs typeface="微软雅黑" panose="020B0503020204020204" charset="-122"/>
            </a:endParaRPr>
          </a:p>
          <a:p>
            <a:pPr>
              <a:lnSpc>
                <a:spcPts val="4000"/>
              </a:lnSpc>
              <a:spcBef>
                <a:spcPts val="2400"/>
              </a:spcBef>
            </a:pPr>
            <a:r>
              <a:rPr lang="zh-CN" altLang="en-US" sz="2800" dirty="0">
                <a:latin typeface="微软雅黑" panose="020B0503020204020204" charset="-122"/>
                <a:ea typeface="微软雅黑" panose="020B0503020204020204" charset="-122"/>
                <a:cs typeface="微软雅黑" panose="020B0503020204020204" charset="-122"/>
              </a:rPr>
              <a:t>资助项目应于</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2027</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年</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10</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月</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31</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日</a:t>
            </a:r>
            <a:r>
              <a:rPr lang="zh-CN" altLang="en-US" sz="2800" dirty="0">
                <a:latin typeface="微软雅黑" panose="020B0503020204020204" charset="-122"/>
                <a:ea typeface="微软雅黑" panose="020B0503020204020204" charset="-122"/>
                <a:cs typeface="微软雅黑" panose="020B0503020204020204" charset="-122"/>
              </a:rPr>
              <a:t>前提交完整的成果材料，参加结项验收。</a:t>
            </a:r>
          </a:p>
        </p:txBody>
      </p:sp>
      <p:sp>
        <p:nvSpPr>
          <p:cNvPr id="3" name="文本框 2">
            <a:extLst>
              <a:ext uri="{FF2B5EF4-FFF2-40B4-BE49-F238E27FC236}">
                <a16:creationId xmlns:a16="http://schemas.microsoft.com/office/drawing/2014/main" id="{C0D7FFAD-DEBE-1743-86D7-7C01BC175FF7}"/>
              </a:ext>
            </a:extLst>
          </p:cNvPr>
          <p:cNvSpPr txBox="1"/>
          <p:nvPr/>
        </p:nvSpPr>
        <p:spPr>
          <a:xfrm>
            <a:off x="783590" y="1348499"/>
            <a:ext cx="9244330" cy="646331"/>
          </a:xfrm>
          <a:prstGeom prst="rect">
            <a:avLst/>
          </a:prstGeom>
          <a:noFill/>
        </p:spPr>
        <p:txBody>
          <a:bodyPr wrap="square" rtlCol="0">
            <a:spAutoFit/>
          </a:bodyPr>
          <a:lstStyle/>
          <a:p>
            <a:r>
              <a:rPr lang="zh-CN" altLang="en-US" sz="3600" b="1" dirty="0">
                <a:latin typeface="微软雅黑" panose="020B0503020204020204" charset="-122"/>
                <a:ea typeface="微软雅黑" panose="020B0503020204020204" charset="-122"/>
                <a:sym typeface="+mn-ea"/>
              </a:rPr>
              <a:t>个人创作项目</a:t>
            </a:r>
            <a:r>
              <a:rPr lang="zh-CN" altLang="en-US" sz="3600" b="1" dirty="0">
                <a:solidFill>
                  <a:srgbClr val="C00000"/>
                </a:solidFill>
                <a:latin typeface="微软雅黑" panose="020B0503020204020204" charset="-122"/>
                <a:ea typeface="微软雅黑" panose="020B0503020204020204" charset="-122"/>
              </a:rPr>
              <a:t>注意事项</a:t>
            </a:r>
          </a:p>
        </p:txBody>
      </p:sp>
      <p:sp>
        <p:nvSpPr>
          <p:cNvPr id="7" name="菱形 6">
            <a:extLst>
              <a:ext uri="{FF2B5EF4-FFF2-40B4-BE49-F238E27FC236}">
                <a16:creationId xmlns:a16="http://schemas.microsoft.com/office/drawing/2014/main" id="{1E925383-663A-3E27-4D59-12EBFEDD7B79}"/>
              </a:ext>
            </a:extLst>
          </p:cNvPr>
          <p:cNvSpPr/>
          <p:nvPr/>
        </p:nvSpPr>
        <p:spPr>
          <a:xfrm>
            <a:off x="783590" y="2480660"/>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a:extLst>
              <a:ext uri="{FF2B5EF4-FFF2-40B4-BE49-F238E27FC236}">
                <a16:creationId xmlns:a16="http://schemas.microsoft.com/office/drawing/2014/main" id="{D81F5C31-7B7D-39D8-D00B-0ADC15D80A69}"/>
              </a:ext>
            </a:extLst>
          </p:cNvPr>
          <p:cNvSpPr/>
          <p:nvPr/>
        </p:nvSpPr>
        <p:spPr>
          <a:xfrm>
            <a:off x="783590" y="3280519"/>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a:extLst>
              <a:ext uri="{FF2B5EF4-FFF2-40B4-BE49-F238E27FC236}">
                <a16:creationId xmlns:a16="http://schemas.microsoft.com/office/drawing/2014/main" id="{10F64EBD-5FE8-86FB-3E36-45639D395B8D}"/>
              </a:ext>
            </a:extLst>
          </p:cNvPr>
          <p:cNvSpPr/>
          <p:nvPr/>
        </p:nvSpPr>
        <p:spPr>
          <a:xfrm>
            <a:off x="797832" y="5107546"/>
            <a:ext cx="323850"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5853529"/>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7"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1506" name="Rectangle 2"/>
          <p:cNvSpPr/>
          <p:nvPr/>
        </p:nvSpPr>
        <p:spPr>
          <a:xfrm>
            <a:off x="6783705" y="817562"/>
            <a:ext cx="30988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spcBef>
                <a:spcPct val="0"/>
              </a:spcBef>
              <a:buNone/>
            </a:pPr>
            <a:endParaRPr lang="zh-CN" altLang="zh-CN" sz="2400" dirty="0">
              <a:latin typeface="Arial" panose="020B0604020202020204" pitchFamily="34" charset="0"/>
            </a:endParaRPr>
          </a:p>
        </p:txBody>
      </p:sp>
      <p:sp>
        <p:nvSpPr>
          <p:cNvPr id="21507" name="TextBox 7"/>
          <p:cNvSpPr txBox="1"/>
          <p:nvPr/>
        </p:nvSpPr>
        <p:spPr>
          <a:xfrm>
            <a:off x="624671" y="1992629"/>
            <a:ext cx="5437256" cy="124649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lnSpc>
                <a:spcPts val="4500"/>
              </a:lnSpc>
              <a:spcBef>
                <a:spcPct val="0"/>
              </a:spcBef>
              <a:buNone/>
            </a:pPr>
            <a:r>
              <a:rPr lang="zh-CN" altLang="en-US" sz="4200" b="1" dirty="0">
                <a:latin typeface="华文中宋" panose="02010600040101010101" pitchFamily="2" charset="-122"/>
                <a:ea typeface="华文中宋" panose="02010600040101010101" pitchFamily="2" charset="-122"/>
              </a:rPr>
              <a:t>三、传播交流推广</a:t>
            </a:r>
            <a:endParaRPr lang="en-US" altLang="zh-CN" sz="4200" b="1" dirty="0">
              <a:latin typeface="华文中宋" panose="02010600040101010101" pitchFamily="2" charset="-122"/>
              <a:ea typeface="华文中宋" panose="02010600040101010101" pitchFamily="2" charset="-122"/>
            </a:endParaRPr>
          </a:p>
          <a:p>
            <a:pPr marL="0" lvl="0" indent="0" algn="ctr" eaLnBrk="1" hangingPunct="1">
              <a:lnSpc>
                <a:spcPts val="4500"/>
              </a:lnSpc>
              <a:spcBef>
                <a:spcPct val="0"/>
              </a:spcBef>
              <a:buNone/>
            </a:pPr>
            <a:r>
              <a:rPr lang="zh-CN" altLang="en-US" sz="4200" b="1" dirty="0">
                <a:latin typeface="华文中宋" panose="02010600040101010101" pitchFamily="2" charset="-122"/>
                <a:ea typeface="华文中宋" panose="02010600040101010101" pitchFamily="2" charset="-122"/>
              </a:rPr>
              <a:t>资助项目</a:t>
            </a:r>
          </a:p>
        </p:txBody>
      </p:sp>
      <p:sp>
        <p:nvSpPr>
          <p:cNvPr id="10245" name="TextBox 10"/>
          <p:cNvSpPr txBox="1"/>
          <p:nvPr/>
        </p:nvSpPr>
        <p:spPr bwMode="auto">
          <a:xfrm>
            <a:off x="6846199" y="2133717"/>
            <a:ext cx="7586133" cy="541174"/>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eaLnBrk="1" fontAlgn="base" hangingPunct="1">
              <a:lnSpc>
                <a:spcPts val="3500"/>
              </a:lnSpc>
              <a:spcBef>
                <a:spcPct val="0"/>
              </a:spcBef>
              <a:spcAft>
                <a:spcPct val="0"/>
              </a:spcAft>
              <a:defRPr/>
            </a:pPr>
            <a:r>
              <a:rPr lang="zh-CN" altLang="en-US" sz="2800" b="1" dirty="0">
                <a:latin typeface="黑体" panose="02010609060101010101" charset="-122"/>
                <a:ea typeface="黑体" panose="02010609060101010101" charset="-122"/>
              </a:rPr>
              <a:t>舞台艺术作品演出</a:t>
            </a:r>
            <a:endParaRPr lang="en-US" altLang="zh-CN" sz="2800" b="1" dirty="0">
              <a:solidFill>
                <a:schemeClr val="tx1">
                  <a:lumMod val="50000"/>
                  <a:lumOff val="50000"/>
                </a:schemeClr>
              </a:solidFill>
              <a:latin typeface="黑体" panose="02010609060101010101" charset="-122"/>
              <a:ea typeface="黑体" panose="02010609060101010101" charset="-122"/>
            </a:endParaRPr>
          </a:p>
        </p:txBody>
      </p:sp>
      <p:sp>
        <p:nvSpPr>
          <p:cNvPr id="2" name="TextBox 9"/>
          <p:cNvSpPr txBox="1"/>
          <p:nvPr/>
        </p:nvSpPr>
        <p:spPr>
          <a:xfrm>
            <a:off x="6846198" y="2947672"/>
            <a:ext cx="4179217" cy="138499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spcBef>
                <a:spcPct val="0"/>
              </a:spcBef>
              <a:buNone/>
            </a:pPr>
            <a:r>
              <a:rPr lang="zh-CN" altLang="en-US" sz="2800" b="1" dirty="0">
                <a:latin typeface="黑体" panose="02010609060101010101" charset="-122"/>
                <a:ea typeface="黑体" panose="02010609060101010101" charset="-122"/>
              </a:rPr>
              <a:t>美术作品展览</a:t>
            </a:r>
            <a:endParaRPr lang="en-US" altLang="zh-CN" sz="2800" b="1" dirty="0">
              <a:latin typeface="黑体" panose="02010609060101010101" charset="-122"/>
              <a:ea typeface="黑体" panose="02010609060101010101" charset="-122"/>
            </a:endParaRPr>
          </a:p>
          <a:p>
            <a:pPr marL="0" lvl="0" indent="0" eaLnBrk="1" hangingPunct="1">
              <a:spcBef>
                <a:spcPct val="0"/>
              </a:spcBef>
              <a:buNone/>
            </a:pPr>
            <a:r>
              <a:rPr lang="zh-CN" altLang="en-US" sz="2800" b="1" dirty="0">
                <a:latin typeface="楷体" panose="02010609060101010101" pitchFamily="49" charset="-122"/>
                <a:ea typeface="楷体" panose="02010609060101010101" pitchFamily="49" charset="-122"/>
              </a:rPr>
              <a:t>（绘画、雕塑、书法、篆刻、摄影和工艺美术作品）</a:t>
            </a:r>
          </a:p>
        </p:txBody>
      </p:sp>
      <p:sp>
        <p:nvSpPr>
          <p:cNvPr id="21509" name="TextBox 9"/>
          <p:cNvSpPr txBox="1"/>
          <p:nvPr/>
        </p:nvSpPr>
        <p:spPr>
          <a:xfrm>
            <a:off x="583358" y="5100124"/>
            <a:ext cx="12654694" cy="477054"/>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spcBef>
                <a:spcPct val="0"/>
              </a:spcBef>
              <a:buNone/>
            </a:pPr>
            <a:r>
              <a:rPr lang="zh-CN" altLang="en-US" sz="2500" b="1" dirty="0">
                <a:solidFill>
                  <a:srgbClr val="FF0000"/>
                </a:solidFill>
                <a:latin typeface="华文楷体" panose="02010600040101010101" pitchFamily="2" charset="-122"/>
                <a:ea typeface="华文楷体" panose="02010600040101010101" pitchFamily="2" charset="-122"/>
                <a:cs typeface="宋体" panose="02010600030101010101" pitchFamily="2" charset="-122"/>
              </a:rPr>
              <a:t>特别注意：</a:t>
            </a:r>
            <a:r>
              <a:rPr lang="zh-CN" altLang="en-US" sz="2500" b="1" dirty="0">
                <a:latin typeface="华文楷体" panose="02010600040101010101" pitchFamily="2" charset="-122"/>
                <a:ea typeface="华文楷体" panose="02010600040101010101" pitchFamily="2" charset="-122"/>
                <a:cs typeface="宋体" panose="02010600030101010101" pitchFamily="2" charset="-122"/>
              </a:rPr>
              <a:t>不资助古代艺术品（文物）展览、非物质文化遗产原貌展示的项目</a:t>
            </a:r>
          </a:p>
        </p:txBody>
      </p:sp>
      <p:sp>
        <p:nvSpPr>
          <p:cNvPr id="3" name="Rectangle 2"/>
          <p:cNvSpPr/>
          <p:nvPr/>
        </p:nvSpPr>
        <p:spPr>
          <a:xfrm>
            <a:off x="6910705" y="944562"/>
            <a:ext cx="30988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spcBef>
                <a:spcPct val="0"/>
              </a:spcBef>
              <a:buNone/>
            </a:pPr>
            <a:endParaRPr lang="zh-CN" altLang="zh-CN" sz="2400" dirty="0">
              <a:latin typeface="Arial" panose="020B0604020202020204" pitchFamily="34" charset="0"/>
            </a:endParaRPr>
          </a:p>
        </p:txBody>
      </p:sp>
      <p:sp>
        <p:nvSpPr>
          <p:cNvPr id="22" name="任意多边形 21"/>
          <p:cNvSpPr/>
          <p:nvPr>
            <p:custDataLst>
              <p:tags r:id="rId1"/>
            </p:custDataLst>
          </p:nvPr>
        </p:nvSpPr>
        <p:spPr>
          <a:xfrm>
            <a:off x="5597598" y="2766536"/>
            <a:ext cx="621845" cy="763171"/>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FF4200">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23" name="任意多边形 22"/>
          <p:cNvSpPr/>
          <p:nvPr>
            <p:custDataLst>
              <p:tags r:id="rId2"/>
            </p:custDataLst>
          </p:nvPr>
        </p:nvSpPr>
        <p:spPr>
          <a:xfrm>
            <a:off x="6219445" y="3086881"/>
            <a:ext cx="423199" cy="442827"/>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FF42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任意多边形 23"/>
          <p:cNvSpPr/>
          <p:nvPr>
            <p:custDataLst>
              <p:tags r:id="rId3"/>
            </p:custDataLst>
          </p:nvPr>
        </p:nvSpPr>
        <p:spPr>
          <a:xfrm>
            <a:off x="5597598" y="1852706"/>
            <a:ext cx="621845" cy="763171"/>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FF170C">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25" name="任意多边形 24"/>
          <p:cNvSpPr/>
          <p:nvPr>
            <p:custDataLst>
              <p:tags r:id="rId4"/>
            </p:custDataLst>
          </p:nvPr>
        </p:nvSpPr>
        <p:spPr>
          <a:xfrm>
            <a:off x="6219445" y="2173052"/>
            <a:ext cx="423199" cy="442827"/>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FF17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15" name="直接连接符 14"/>
          <p:cNvCxnSpPr/>
          <p:nvPr/>
        </p:nvCxnSpPr>
        <p:spPr>
          <a:xfrm>
            <a:off x="5290193" y="1798955"/>
            <a:ext cx="0" cy="137922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8AB0D-3309-D29B-EA7B-3CE2204FE264}"/>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47D949E4-B75D-9CA8-C9BB-60D48B17527C}"/>
              </a:ext>
            </a:extLst>
          </p:cNvPr>
          <p:cNvSpPr/>
          <p:nvPr/>
        </p:nvSpPr>
        <p:spPr>
          <a:xfrm>
            <a:off x="1" y="1295400"/>
            <a:ext cx="12192000" cy="5622925"/>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4" descr="017-01.jpg">
            <a:extLst>
              <a:ext uri="{FF2B5EF4-FFF2-40B4-BE49-F238E27FC236}">
                <a16:creationId xmlns:a16="http://schemas.microsoft.com/office/drawing/2014/main" id="{9E04A36D-19BE-38C1-5807-9C99139910F7}"/>
              </a:ext>
            </a:extLst>
          </p:cNvPr>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5" name="文本框 4">
            <a:extLst>
              <a:ext uri="{FF2B5EF4-FFF2-40B4-BE49-F238E27FC236}">
                <a16:creationId xmlns:a16="http://schemas.microsoft.com/office/drawing/2014/main" id="{F8AD3A83-48C0-9B13-B794-E2A70AD71F0A}"/>
              </a:ext>
            </a:extLst>
          </p:cNvPr>
          <p:cNvSpPr txBox="1"/>
          <p:nvPr/>
        </p:nvSpPr>
        <p:spPr>
          <a:xfrm>
            <a:off x="839470" y="3429000"/>
            <a:ext cx="10513060" cy="1863011"/>
          </a:xfrm>
          <a:prstGeom prst="rect">
            <a:avLst/>
          </a:prstGeom>
          <a:noFill/>
        </p:spPr>
        <p:txBody>
          <a:bodyPr wrap="square" rtlCol="0">
            <a:spAutoFit/>
          </a:bodyPr>
          <a:lstStyle/>
          <a:p>
            <a:pPr lvl="0">
              <a:lnSpc>
                <a:spcPts val="4800"/>
              </a:lnSpc>
              <a:spcBef>
                <a:spcPts val="600"/>
              </a:spcBef>
            </a:pPr>
            <a:r>
              <a:rPr lang="zh-CN" altLang="en-US" sz="3800" b="1" dirty="0">
                <a:latin typeface="微软雅黑" panose="020B0503020204020204" charset="-122"/>
                <a:ea typeface="微软雅黑" panose="020B0503020204020204" charset="-122"/>
              </a:rPr>
              <a:t>传播方式</a:t>
            </a:r>
            <a:r>
              <a:rPr lang="zh-CN" altLang="en-US" sz="3800" b="1" dirty="0">
                <a:latin typeface="Microsoft YaHei Light" panose="020B0502040204020203" pitchFamily="34" charset="-122"/>
                <a:ea typeface="Microsoft YaHei Light" panose="020B0502040204020203" pitchFamily="34" charset="-122"/>
                <a:cs typeface="Times New Roman" panose="02020603050405020304" pitchFamily="18" charset="0"/>
              </a:rPr>
              <a:t>   </a:t>
            </a:r>
            <a:r>
              <a:rPr lang="zh-CN" altLang="zh-CN" sz="3600" dirty="0">
                <a:latin typeface="黑体" panose="02010609060101010101" pitchFamily="49" charset="-122"/>
                <a:ea typeface="黑体" panose="02010609060101010101" pitchFamily="49" charset="-122"/>
              </a:rPr>
              <a:t>在开展线下演出展览的基础上，可安排不超过演出、展览总场次</a:t>
            </a:r>
            <a:r>
              <a:rPr lang="en-US" altLang="zh-CN" sz="3600" dirty="0">
                <a:solidFill>
                  <a:srgbClr val="FF0000"/>
                </a:solidFill>
                <a:latin typeface="黑体" panose="02010609060101010101" pitchFamily="49" charset="-122"/>
                <a:ea typeface="黑体" panose="02010609060101010101" pitchFamily="49" charset="-122"/>
              </a:rPr>
              <a:t>20%</a:t>
            </a:r>
            <a:r>
              <a:rPr lang="zh-CN" altLang="zh-CN" sz="3600" dirty="0">
                <a:latin typeface="黑体" panose="02010609060101010101" pitchFamily="49" charset="-122"/>
                <a:ea typeface="黑体" panose="02010609060101010101" pitchFamily="49" charset="-122"/>
              </a:rPr>
              <a:t>的线上展播活动，核定资助资金时通过宣传费给予支持。</a:t>
            </a:r>
            <a:endParaRPr lang="en-US" altLang="zh-CN" sz="3600" dirty="0">
              <a:latin typeface="黑体" panose="02010609060101010101" pitchFamily="49" charset="-122"/>
              <a:ea typeface="黑体" panose="02010609060101010101" pitchFamily="49" charset="-122"/>
            </a:endParaRPr>
          </a:p>
        </p:txBody>
      </p:sp>
      <p:sp>
        <p:nvSpPr>
          <p:cNvPr id="2" name="文本框 1">
            <a:extLst>
              <a:ext uri="{FF2B5EF4-FFF2-40B4-BE49-F238E27FC236}">
                <a16:creationId xmlns:a16="http://schemas.microsoft.com/office/drawing/2014/main" id="{4F73781A-F529-0AB0-8484-0C916E997ECF}"/>
              </a:ext>
            </a:extLst>
          </p:cNvPr>
          <p:cNvSpPr txBox="1"/>
          <p:nvPr/>
        </p:nvSpPr>
        <p:spPr>
          <a:xfrm>
            <a:off x="839470" y="2290227"/>
            <a:ext cx="6943725" cy="1169551"/>
          </a:xfrm>
          <a:prstGeom prst="rect">
            <a:avLst/>
          </a:prstGeom>
          <a:noFill/>
        </p:spPr>
        <p:txBody>
          <a:bodyPr wrap="square" rtlCol="0">
            <a:spAutoFit/>
          </a:bodyPr>
          <a:lstStyle/>
          <a:p>
            <a:r>
              <a:rPr lang="zh-CN" altLang="en-US" sz="3800" b="1" dirty="0">
                <a:latin typeface="微软雅黑" panose="020B0503020204020204" charset="-122"/>
                <a:ea typeface="微软雅黑" panose="020B0503020204020204" charset="-122"/>
                <a:sym typeface="+mn-ea"/>
              </a:rPr>
              <a:t>传播范围   </a:t>
            </a:r>
            <a:r>
              <a:rPr lang="zh-CN" altLang="zh-CN" sz="3600" dirty="0">
                <a:latin typeface="黑体" panose="02010609060101010101" pitchFamily="49" charset="-122"/>
                <a:ea typeface="黑体" panose="02010609060101010101" pitchFamily="49" charset="-122"/>
              </a:rPr>
              <a:t>国内和国外</a:t>
            </a:r>
            <a:endParaRPr lang="en-US" altLang="zh-CN" sz="3600" dirty="0">
              <a:latin typeface="黑体" panose="02010609060101010101" pitchFamily="49" charset="-122"/>
              <a:ea typeface="黑体" panose="02010609060101010101" pitchFamily="49" charset="-122"/>
              <a:sym typeface="+mn-ea"/>
            </a:endParaRPr>
          </a:p>
          <a:p>
            <a:endParaRPr lang="zh-CN" altLang="en-US" sz="3200" b="1" dirty="0">
              <a:solidFill>
                <a:srgbClr val="FF0000"/>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525106993"/>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2530" name="Rectangle 2"/>
          <p:cNvSpPr/>
          <p:nvPr/>
        </p:nvSpPr>
        <p:spPr>
          <a:xfrm>
            <a:off x="4102100" y="1598612"/>
            <a:ext cx="30988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spcBef>
                <a:spcPct val="0"/>
              </a:spcBef>
              <a:buNone/>
            </a:pPr>
            <a:endParaRPr lang="zh-CN" altLang="zh-CN" sz="2400" dirty="0">
              <a:latin typeface="Arial" panose="020B0604020202020204" pitchFamily="34" charset="0"/>
            </a:endParaRPr>
          </a:p>
        </p:txBody>
      </p:sp>
      <p:sp>
        <p:nvSpPr>
          <p:cNvPr id="22531" name="TextBox 7"/>
          <p:cNvSpPr txBox="1"/>
          <p:nvPr/>
        </p:nvSpPr>
        <p:spPr>
          <a:xfrm>
            <a:off x="1371600" y="1515745"/>
            <a:ext cx="8042275" cy="62273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lgn="l" eaLnBrk="1" hangingPunct="1">
              <a:lnSpc>
                <a:spcPts val="4500"/>
              </a:lnSpc>
              <a:spcBef>
                <a:spcPct val="0"/>
              </a:spcBef>
              <a:buNone/>
            </a:pPr>
            <a:r>
              <a:rPr lang="zh-CN" altLang="en-US" b="1" dirty="0">
                <a:latin typeface="微软雅黑" panose="020B0503020204020204" charset="-122"/>
                <a:ea typeface="微软雅黑" panose="020B0503020204020204" charset="-122"/>
                <a:sym typeface="+mn-ea"/>
              </a:rPr>
              <a:t>传播交流推广资助项目</a:t>
            </a:r>
            <a:r>
              <a:rPr lang="zh-CN" altLang="en-US" b="1" dirty="0">
                <a:solidFill>
                  <a:srgbClr val="FF0000"/>
                </a:solidFill>
                <a:latin typeface="微软雅黑" panose="020B0503020204020204" charset="-122"/>
                <a:ea typeface="微软雅黑" panose="020B0503020204020204" charset="-122"/>
                <a:sym typeface="+mn-ea"/>
              </a:rPr>
              <a:t>注意事项</a:t>
            </a:r>
            <a:endParaRPr lang="en-US" altLang="zh-CN" b="1" dirty="0">
              <a:latin typeface="华文中宋" panose="02010600040101010101" pitchFamily="2" charset="-122"/>
              <a:ea typeface="华文中宋" panose="02010600040101010101" pitchFamily="2" charset="-122"/>
            </a:endParaRPr>
          </a:p>
        </p:txBody>
      </p:sp>
      <p:sp>
        <p:nvSpPr>
          <p:cNvPr id="22533" name="TextBox 10"/>
          <p:cNvSpPr txBox="1"/>
          <p:nvPr/>
        </p:nvSpPr>
        <p:spPr>
          <a:xfrm>
            <a:off x="1341437" y="2708306"/>
            <a:ext cx="7634856" cy="98869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lnSpc>
                <a:spcPts val="3500"/>
              </a:lnSpc>
              <a:spcBef>
                <a:spcPct val="0"/>
              </a:spcBef>
              <a:buNone/>
            </a:pPr>
            <a:r>
              <a:rPr lang="zh-CN" altLang="en-US" sz="3000" b="1" dirty="0">
                <a:solidFill>
                  <a:srgbClr val="000099"/>
                </a:solidFill>
                <a:latin typeface="微软雅黑" panose="020B0503020204020204" charset="-122"/>
                <a:ea typeface="微软雅黑" panose="020B0503020204020204" charset="-122"/>
                <a:sym typeface="+mn-ea"/>
              </a:rPr>
              <a:t>申请资助资金不超过</a:t>
            </a:r>
            <a:r>
              <a:rPr lang="en-US" altLang="zh-CN" sz="3000" b="1" dirty="0">
                <a:solidFill>
                  <a:srgbClr val="000099"/>
                </a:solidFill>
                <a:latin typeface="微软雅黑" panose="020B0503020204020204" charset="-122"/>
                <a:ea typeface="微软雅黑" panose="020B0503020204020204" charset="-122"/>
                <a:sym typeface="+mn-ea"/>
              </a:rPr>
              <a:t>300</a:t>
            </a:r>
            <a:r>
              <a:rPr lang="zh-CN" altLang="en-US" sz="3000" b="1" dirty="0">
                <a:solidFill>
                  <a:srgbClr val="000099"/>
                </a:solidFill>
                <a:latin typeface="微软雅黑" panose="020B0503020204020204" charset="-122"/>
                <a:ea typeface="微软雅黑" panose="020B0503020204020204" charset="-122"/>
                <a:sym typeface="+mn-ea"/>
              </a:rPr>
              <a:t>万元</a:t>
            </a:r>
            <a:endParaRPr lang="zh-CN" altLang="en-US" sz="3000" b="1" dirty="0">
              <a:solidFill>
                <a:srgbClr val="000099"/>
              </a:solidFill>
              <a:latin typeface="微软雅黑" panose="020B0503020204020204" charset="-122"/>
              <a:ea typeface="微软雅黑" panose="020B0503020204020204" charset="-122"/>
            </a:endParaRPr>
          </a:p>
          <a:p>
            <a:pPr marL="0" lvl="0" indent="0" eaLnBrk="1" hangingPunct="1">
              <a:lnSpc>
                <a:spcPts val="3500"/>
              </a:lnSpc>
              <a:spcBef>
                <a:spcPct val="0"/>
              </a:spcBef>
              <a:buNone/>
            </a:pPr>
            <a:endParaRPr lang="en-US" altLang="zh-CN" sz="3000" b="1" dirty="0">
              <a:solidFill>
                <a:srgbClr val="000099"/>
              </a:solidFill>
              <a:latin typeface="微软雅黑" panose="020B0503020204020204" charset="-122"/>
              <a:ea typeface="微软雅黑" panose="020B0503020204020204" charset="-122"/>
            </a:endParaRPr>
          </a:p>
        </p:txBody>
      </p:sp>
      <p:sp>
        <p:nvSpPr>
          <p:cNvPr id="5" name="文本框 4"/>
          <p:cNvSpPr txBox="1"/>
          <p:nvPr/>
        </p:nvSpPr>
        <p:spPr>
          <a:xfrm>
            <a:off x="966470" y="3263265"/>
            <a:ext cx="12177395" cy="1245235"/>
          </a:xfrm>
          <a:prstGeom prst="rect">
            <a:avLst/>
          </a:prstGeom>
          <a:noFill/>
        </p:spPr>
        <p:txBody>
          <a:bodyPr wrap="square" rtlCol="0">
            <a:spAutoFit/>
          </a:bodyPr>
          <a:lstStyle/>
          <a:p>
            <a:pPr lvl="0">
              <a:lnSpc>
                <a:spcPts val="4500"/>
              </a:lnSpc>
            </a:pPr>
            <a:r>
              <a:rPr lang="en-US" altLang="zh-CN" sz="3000" dirty="0">
                <a:latin typeface="楷体" panose="02010609060101010101" pitchFamily="49" charset="-122"/>
                <a:ea typeface="楷体" panose="02010609060101010101" pitchFamily="49" charset="-122"/>
              </a:rPr>
              <a:t>  </a:t>
            </a:r>
            <a:r>
              <a:rPr lang="zh-CN" altLang="zh-CN" sz="2400" dirty="0">
                <a:latin typeface="微软雅黑" panose="020B0503020204020204" charset="-122"/>
                <a:ea typeface="微软雅黑" panose="020B0503020204020204" charset="-122"/>
                <a:cs typeface="微软雅黑" panose="020B0503020204020204" charset="-122"/>
              </a:rPr>
              <a:t>在国内实施的项目，可申请总成本预算额度的</a:t>
            </a:r>
            <a:r>
              <a:rPr lang="en-US" altLang="zh-CN" sz="2400" dirty="0">
                <a:latin typeface="微软雅黑" panose="020B0503020204020204" charset="-122"/>
                <a:ea typeface="微软雅黑" panose="020B0503020204020204" charset="-122"/>
                <a:cs typeface="微软雅黑" panose="020B0503020204020204" charset="-122"/>
              </a:rPr>
              <a:t>50</a:t>
            </a:r>
            <a:r>
              <a:rPr lang="zh-CN" altLang="zh-CN" sz="2400" dirty="0">
                <a:latin typeface="微软雅黑" panose="020B0503020204020204" charset="-122"/>
                <a:ea typeface="微软雅黑" panose="020B0503020204020204" charset="-122"/>
                <a:cs typeface="微软雅黑" panose="020B0503020204020204" charset="-122"/>
              </a:rPr>
              <a:t>％；</a:t>
            </a:r>
          </a:p>
          <a:p>
            <a:pPr lvl="0">
              <a:lnSpc>
                <a:spcPts val="4500"/>
              </a:lnSpc>
            </a:pPr>
            <a:r>
              <a:rPr lang="en-US" altLang="zh-CN" sz="2400" dirty="0">
                <a:latin typeface="微软雅黑" panose="020B0503020204020204" charset="-122"/>
                <a:ea typeface="微软雅黑" panose="020B0503020204020204" charset="-122"/>
                <a:cs typeface="微软雅黑" panose="020B0503020204020204" charset="-122"/>
              </a:rPr>
              <a:t>  </a:t>
            </a:r>
            <a:r>
              <a:rPr lang="zh-CN" altLang="zh-CN" sz="2400" dirty="0">
                <a:latin typeface="微软雅黑" panose="020B0503020204020204" charset="-122"/>
                <a:ea typeface="微软雅黑" panose="020B0503020204020204" charset="-122"/>
                <a:cs typeface="微软雅黑" panose="020B0503020204020204" charset="-122"/>
              </a:rPr>
              <a:t> </a:t>
            </a:r>
            <a:r>
              <a:rPr lang="en-US" altLang="zh-CN" sz="2400" dirty="0">
                <a:latin typeface="微软雅黑" panose="020B0503020204020204" charset="-122"/>
                <a:ea typeface="微软雅黑" panose="020B0503020204020204" charset="-122"/>
                <a:cs typeface="微软雅黑" panose="020B0503020204020204" charset="-122"/>
              </a:rPr>
              <a:t> </a:t>
            </a:r>
            <a:r>
              <a:rPr lang="zh-CN" altLang="zh-CN" sz="2400" dirty="0">
                <a:latin typeface="微软雅黑" panose="020B0503020204020204" charset="-122"/>
                <a:ea typeface="微软雅黑" panose="020B0503020204020204" charset="-122"/>
                <a:cs typeface="微软雅黑" panose="020B0503020204020204" charset="-122"/>
              </a:rPr>
              <a:t>在国外实施的项目，可申请总成本预算额度的</a:t>
            </a:r>
            <a:r>
              <a:rPr lang="en-US" altLang="zh-CN" sz="2400" dirty="0">
                <a:latin typeface="微软雅黑" panose="020B0503020204020204" charset="-122"/>
                <a:ea typeface="微软雅黑" panose="020B0503020204020204" charset="-122"/>
                <a:cs typeface="微软雅黑" panose="020B0503020204020204" charset="-122"/>
              </a:rPr>
              <a:t>30</a:t>
            </a:r>
            <a:r>
              <a:rPr lang="zh-CN" altLang="zh-CN" sz="2400" dirty="0">
                <a:latin typeface="微软雅黑" panose="020B0503020204020204" charset="-122"/>
                <a:ea typeface="微软雅黑" panose="020B0503020204020204" charset="-122"/>
                <a:cs typeface="微软雅黑" panose="020B0503020204020204" charset="-122"/>
              </a:rPr>
              <a:t>％。</a:t>
            </a:r>
          </a:p>
        </p:txBody>
      </p:sp>
      <p:sp>
        <p:nvSpPr>
          <p:cNvPr id="24581" name="TextBox 10"/>
          <p:cNvSpPr txBox="1"/>
          <p:nvPr/>
        </p:nvSpPr>
        <p:spPr>
          <a:xfrm>
            <a:off x="1343025" y="5588573"/>
            <a:ext cx="9101455" cy="5397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lnSpc>
                <a:spcPts val="3500"/>
              </a:lnSpc>
              <a:spcBef>
                <a:spcPct val="0"/>
              </a:spcBef>
              <a:buFont typeface="Wingdings" panose="05000000000000000000" charset="0"/>
              <a:buNone/>
            </a:pPr>
            <a:r>
              <a:rPr lang="zh-CN" altLang="zh-CN" sz="2400" b="1" dirty="0">
                <a:latin typeface="微软雅黑" panose="020B0503020204020204" charset="-122"/>
                <a:ea typeface="微软雅黑" panose="020B0503020204020204" charset="-122"/>
                <a:cs typeface="微软雅黑" panose="020B0503020204020204" charset="-122"/>
              </a:rPr>
              <a:t>展览项目</a:t>
            </a:r>
            <a:r>
              <a:rPr lang="zh-CN" altLang="en-US" sz="2400" b="1" dirty="0">
                <a:latin typeface="微软雅黑" panose="020B0503020204020204" charset="-122"/>
                <a:ea typeface="微软雅黑" panose="020B0503020204020204" charset="-122"/>
                <a:cs typeface="微软雅黑" panose="020B0503020204020204" charset="-122"/>
                <a:sym typeface="+mn-ea"/>
              </a:rPr>
              <a:t>资金核定指标</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展览的地点、场次、展品数量</a:t>
            </a:r>
            <a:r>
              <a:rPr lang="zh-CN" altLang="en-US" sz="2400" dirty="0">
                <a:latin typeface="微软雅黑" panose="020B0503020204020204" charset="-122"/>
                <a:ea typeface="微软雅黑" panose="020B0503020204020204" charset="-122"/>
                <a:cs typeface="微软雅黑" panose="020B0503020204020204" charset="-122"/>
              </a:rPr>
              <a:t>等</a:t>
            </a:r>
          </a:p>
        </p:txBody>
      </p:sp>
      <p:sp>
        <p:nvSpPr>
          <p:cNvPr id="24580" name="TextBox 10"/>
          <p:cNvSpPr txBox="1"/>
          <p:nvPr/>
        </p:nvSpPr>
        <p:spPr>
          <a:xfrm>
            <a:off x="1323340" y="4927600"/>
            <a:ext cx="10277475" cy="5397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lnSpc>
                <a:spcPts val="3500"/>
              </a:lnSpc>
              <a:spcBef>
                <a:spcPct val="0"/>
              </a:spcBef>
              <a:buFont typeface="Wingdings" panose="05000000000000000000" charset="0"/>
              <a:buNone/>
            </a:pPr>
            <a:r>
              <a:rPr lang="zh-CN" altLang="en-US" sz="2400" b="1" dirty="0">
                <a:latin typeface="微软雅黑" panose="020B0503020204020204" charset="-122"/>
                <a:ea typeface="微软雅黑" panose="020B0503020204020204" charset="-122"/>
                <a:cs typeface="微软雅黑" panose="020B0503020204020204" charset="-122"/>
              </a:rPr>
              <a:t>演出项目资金核定指标</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艺术门类、参演人数、演出场次、演出地点</a:t>
            </a:r>
            <a:r>
              <a:rPr lang="zh-CN" altLang="en-US" sz="2400" dirty="0">
                <a:latin typeface="微软雅黑" panose="020B0503020204020204" charset="-122"/>
                <a:ea typeface="微软雅黑" panose="020B0503020204020204" charset="-122"/>
                <a:cs typeface="微软雅黑" panose="020B0503020204020204" charset="-122"/>
              </a:rPr>
              <a:t>等</a:t>
            </a:r>
          </a:p>
        </p:txBody>
      </p:sp>
    </p:spTree>
    <p:extLst>
      <p:ext uri="{BB962C8B-B14F-4D97-AF65-F5344CB8AC3E}">
        <p14:creationId xmlns:p14="http://schemas.microsoft.com/office/powerpoint/2010/main" val="2898441236"/>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81025" y="1993487"/>
            <a:ext cx="11074400" cy="308991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5" name="TextBox 7"/>
          <p:cNvSpPr txBox="1"/>
          <p:nvPr/>
        </p:nvSpPr>
        <p:spPr>
          <a:xfrm>
            <a:off x="873965" y="1663966"/>
            <a:ext cx="11746963" cy="3125470"/>
          </a:xfrm>
          <a:prstGeom prst="rect">
            <a:avLst/>
          </a:prstGeom>
          <a:noFill/>
        </p:spPr>
        <p:txBody>
          <a:bodyPr wrap="square" rtlCol="0">
            <a:spAutoFit/>
          </a:bodyPr>
          <a:lstStyle/>
          <a:p>
            <a:pPr lvl="1" fontAlgn="auto">
              <a:lnSpc>
                <a:spcPts val="3500"/>
              </a:lnSpc>
              <a:buSzPct val="70000"/>
              <a:buFont typeface="Wingdings" panose="05000000000000000000" charset="0"/>
              <a:buChar char=""/>
            </a:pPr>
            <a:endParaRPr lang="zh-CN" altLang="zh-CN" sz="2800" dirty="0">
              <a:latin typeface="方正小标宋简体" panose="03000509000000000000" charset="-122"/>
              <a:ea typeface="方正小标宋简体" panose="03000509000000000000" charset="-122"/>
              <a:cs typeface="方正小标宋简体" panose="03000509000000000000" charset="-122"/>
            </a:endParaRPr>
          </a:p>
          <a:p>
            <a:pPr indent="0" fontAlgn="auto">
              <a:lnSpc>
                <a:spcPct val="150000"/>
              </a:lnSpc>
              <a:buSzPct val="70000"/>
              <a:buFont typeface="Wingdings" panose="05000000000000000000" charset="0"/>
              <a:buNone/>
            </a:pPr>
            <a:r>
              <a:rPr lang="zh-CN" altLang="en-US" sz="2800" b="1" dirty="0">
                <a:solidFill>
                  <a:srgbClr val="C00000"/>
                </a:solidFill>
                <a:latin typeface="方正小标宋简体" panose="03000509000000000000" charset="-122"/>
                <a:ea typeface="方正小标宋简体" panose="03000509000000000000" charset="-122"/>
                <a:cs typeface="方正小标宋简体" panose="03000509000000000000" charset="-122"/>
              </a:rPr>
              <a:t>两个坚持：</a:t>
            </a:r>
            <a:r>
              <a:rPr lang="zh-CN" altLang="en-US" sz="2800" dirty="0">
                <a:latin typeface="方正小标宋简体" panose="03000509000000000000" charset="-122"/>
                <a:ea typeface="方正小标宋简体" panose="03000509000000000000" charset="-122"/>
                <a:cs typeface="方正小标宋简体" panose="03000509000000000000" charset="-122"/>
              </a:rPr>
              <a:t>坚持</a:t>
            </a:r>
            <a:r>
              <a:rPr lang="en-US" altLang="zh-CN" sz="2800" dirty="0">
                <a:latin typeface="方正小标宋简体" panose="03000509000000000000" charset="-122"/>
                <a:ea typeface="方正小标宋简体" panose="03000509000000000000" charset="-122"/>
                <a:cs typeface="方正小标宋简体" panose="03000509000000000000" charset="-122"/>
              </a:rPr>
              <a:t>“按制度管理、按程序运行”</a:t>
            </a:r>
          </a:p>
          <a:p>
            <a:pPr indent="0" fontAlgn="auto">
              <a:lnSpc>
                <a:spcPct val="150000"/>
              </a:lnSpc>
              <a:buSzPct val="70000"/>
              <a:buFont typeface="Wingdings" panose="05000000000000000000" charset="0"/>
              <a:buNone/>
            </a:pPr>
            <a:r>
              <a:rPr lang="en-US" altLang="zh-CN" sz="2800" dirty="0">
                <a:latin typeface="方正小标宋简体" panose="03000509000000000000" charset="-122"/>
                <a:ea typeface="方正小标宋简体" panose="03000509000000000000" charset="-122"/>
                <a:cs typeface="方正小标宋简体" panose="03000509000000000000" charset="-122"/>
              </a:rPr>
              <a:t>                    坚持“公平公正、公开透明”</a:t>
            </a:r>
          </a:p>
          <a:p>
            <a:pPr indent="0" fontAlgn="auto">
              <a:lnSpc>
                <a:spcPct val="150000"/>
              </a:lnSpc>
              <a:buSzPct val="70000"/>
              <a:buFont typeface="Wingdings" panose="05000000000000000000" charset="0"/>
              <a:buNone/>
            </a:pPr>
            <a:r>
              <a:rPr lang="zh-CN" altLang="en-US" sz="2800" b="1" dirty="0">
                <a:solidFill>
                  <a:srgbClr val="C00000"/>
                </a:solidFill>
                <a:latin typeface="方正小标宋简体" panose="03000509000000000000" charset="-122"/>
                <a:ea typeface="方正小标宋简体" panose="03000509000000000000" charset="-122"/>
                <a:cs typeface="方正小标宋简体" panose="03000509000000000000" charset="-122"/>
              </a:rPr>
              <a:t>运作模式：</a:t>
            </a:r>
            <a:r>
              <a:rPr lang="en-US" altLang="zh-CN" sz="2800" dirty="0">
                <a:latin typeface="方正小标宋简体" panose="03000509000000000000" charset="-122"/>
                <a:ea typeface="方正小标宋简体" panose="03000509000000000000" charset="-122"/>
                <a:cs typeface="方正小标宋简体" panose="03000509000000000000" charset="-122"/>
              </a:rPr>
              <a:t>国家设立、政府主导、专家评审、面向社会</a:t>
            </a:r>
            <a:endParaRPr lang="zh-CN" altLang="en-US" sz="2800" dirty="0">
              <a:latin typeface="方正小标宋简体" panose="03000509000000000000" charset="-122"/>
              <a:ea typeface="方正小标宋简体" panose="03000509000000000000" charset="-122"/>
              <a:cs typeface="方正小标宋简体" panose="03000509000000000000" charset="-122"/>
            </a:endParaRPr>
          </a:p>
          <a:p>
            <a:pPr indent="0" fontAlgn="auto">
              <a:lnSpc>
                <a:spcPct val="150000"/>
              </a:lnSpc>
              <a:buSzPct val="70000"/>
              <a:buFont typeface="Wingdings" panose="05000000000000000000" charset="0"/>
              <a:buNone/>
            </a:pPr>
            <a:r>
              <a:rPr lang="zh-CN" altLang="en-US" sz="2800" b="1" dirty="0">
                <a:solidFill>
                  <a:srgbClr val="C00000"/>
                </a:solidFill>
                <a:latin typeface="方正小标宋简体" panose="03000509000000000000" charset="-122"/>
                <a:ea typeface="方正小标宋简体" panose="03000509000000000000" charset="-122"/>
                <a:cs typeface="方正小标宋简体" panose="03000509000000000000" charset="-122"/>
              </a:rPr>
              <a:t>工作流程：</a:t>
            </a:r>
            <a:r>
              <a:rPr lang="zh-CN" altLang="en-US" sz="2800" kern="1000" dirty="0">
                <a:latin typeface="方正小标宋简体" panose="03000509000000000000" charset="-122"/>
                <a:ea typeface="方正小标宋简体" panose="03000509000000000000" charset="-122"/>
                <a:cs typeface="方正小标宋简体" panose="03000509000000000000" charset="-122"/>
              </a:rPr>
              <a:t>规划指南、申报评审、实施监督、结项验收、成果运用</a:t>
            </a:r>
          </a:p>
        </p:txBody>
      </p:sp>
    </p:spTree>
    <p:extLst>
      <p:ext uri="{BB962C8B-B14F-4D97-AF65-F5344CB8AC3E}">
        <p14:creationId xmlns:p14="http://schemas.microsoft.com/office/powerpoint/2010/main" val="4279716982"/>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2532" name="TextBox 10"/>
          <p:cNvSpPr txBox="1"/>
          <p:nvPr/>
        </p:nvSpPr>
        <p:spPr>
          <a:xfrm>
            <a:off x="611505" y="2670795"/>
            <a:ext cx="11199495" cy="2572692"/>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lvl="0" eaLnBrk="1" hangingPunct="1">
              <a:lnSpc>
                <a:spcPts val="4500"/>
              </a:lnSpc>
              <a:spcBef>
                <a:spcPts val="1200"/>
              </a:spcBef>
              <a:buFont typeface="Wingdings" panose="05000000000000000000" charset="0"/>
              <a:buChar char="u"/>
            </a:pPr>
            <a:r>
              <a:rPr lang="zh-CN" altLang="en-US" sz="2800" dirty="0">
                <a:latin typeface="微软雅黑" panose="020B0503020204020204" charset="-122"/>
                <a:ea typeface="微软雅黑" panose="020B0503020204020204" charset="-122"/>
                <a:cs typeface="微软雅黑" panose="020B0503020204020204" charset="-122"/>
              </a:rPr>
              <a:t>已获得国家艺术基金舞台艺术创作项目资助的剧目和作品，在尚未提交结项验收前，不能申报本项目。</a:t>
            </a:r>
            <a:endParaRPr lang="en-US" altLang="zh-CN" sz="2800" dirty="0">
              <a:latin typeface="微软雅黑" panose="020B0503020204020204" charset="-122"/>
              <a:ea typeface="微软雅黑" panose="020B0503020204020204" charset="-122"/>
              <a:cs typeface="微软雅黑" panose="020B0503020204020204" charset="-122"/>
            </a:endParaRPr>
          </a:p>
          <a:p>
            <a:pPr lvl="0" eaLnBrk="1" hangingPunct="1">
              <a:lnSpc>
                <a:spcPts val="4500"/>
              </a:lnSpc>
              <a:spcBef>
                <a:spcPts val="1800"/>
              </a:spcBef>
              <a:buFont typeface="Wingdings" panose="05000000000000000000" charset="0"/>
              <a:buChar char="u"/>
            </a:pPr>
            <a:r>
              <a:rPr lang="zh-CN" altLang="en-US" sz="2800" dirty="0">
                <a:latin typeface="微软雅黑" panose="020B0503020204020204" charset="-122"/>
                <a:ea typeface="微软雅黑" panose="020B0503020204020204" charset="-122"/>
                <a:cs typeface="微软雅黑" panose="020B0503020204020204" charset="-122"/>
              </a:rPr>
              <a:t>已获得国家艺术基金</a:t>
            </a:r>
            <a:r>
              <a:rPr lang="en-US" altLang="zh-CN" sz="2800" dirty="0">
                <a:latin typeface="微软雅黑" panose="020B0503020204020204" charset="-122"/>
                <a:ea typeface="微软雅黑" panose="020B0503020204020204" charset="-122"/>
                <a:cs typeface="微软雅黑" panose="020B0503020204020204" charset="-122"/>
              </a:rPr>
              <a:t>2025</a:t>
            </a:r>
            <a:r>
              <a:rPr lang="zh-CN" altLang="en-US" sz="2800" dirty="0">
                <a:latin typeface="微软雅黑" panose="020B0503020204020204" charset="-122"/>
                <a:ea typeface="微软雅黑" panose="020B0503020204020204" charset="-122"/>
                <a:cs typeface="微软雅黑" panose="020B0503020204020204" charset="-122"/>
              </a:rPr>
              <a:t>年度或者</a:t>
            </a:r>
            <a:r>
              <a:rPr lang="en-US" altLang="zh-CN" sz="2800" dirty="0">
                <a:latin typeface="微软雅黑" panose="020B0503020204020204" charset="-122"/>
                <a:ea typeface="微软雅黑" panose="020B0503020204020204" charset="-122"/>
                <a:cs typeface="微软雅黑" panose="020B0503020204020204" charset="-122"/>
              </a:rPr>
              <a:t>2026</a:t>
            </a:r>
            <a:r>
              <a:rPr lang="zh-CN" altLang="en-US" sz="2800" dirty="0">
                <a:latin typeface="微软雅黑" panose="020B0503020204020204" charset="-122"/>
                <a:ea typeface="微软雅黑" panose="020B0503020204020204" charset="-122"/>
                <a:cs typeface="微软雅黑" panose="020B0503020204020204" charset="-122"/>
              </a:rPr>
              <a:t>年度传播交流推广项目资助的演出和展览，不能申报本项目。</a:t>
            </a:r>
            <a:endParaRPr lang="en-US" altLang="zh-CN" sz="2800" dirty="0">
              <a:latin typeface="微软雅黑" panose="020B0503020204020204" charset="-122"/>
              <a:ea typeface="微软雅黑" panose="020B0503020204020204" charset="-122"/>
              <a:cs typeface="微软雅黑" panose="020B0503020204020204" charset="-122"/>
            </a:endParaRPr>
          </a:p>
        </p:txBody>
      </p:sp>
      <p:sp>
        <p:nvSpPr>
          <p:cNvPr id="22531" name="TextBox 7"/>
          <p:cNvSpPr txBox="1"/>
          <p:nvPr/>
        </p:nvSpPr>
        <p:spPr>
          <a:xfrm>
            <a:off x="862330" y="1703705"/>
            <a:ext cx="8042275" cy="62273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lgn="l" eaLnBrk="1" hangingPunct="1">
              <a:lnSpc>
                <a:spcPts val="4500"/>
              </a:lnSpc>
              <a:spcBef>
                <a:spcPct val="0"/>
              </a:spcBef>
              <a:buNone/>
            </a:pPr>
            <a:r>
              <a:rPr lang="zh-CN" altLang="en-US" b="1" dirty="0">
                <a:latin typeface="微软雅黑" panose="020B0503020204020204" charset="-122"/>
                <a:ea typeface="微软雅黑" panose="020B0503020204020204" charset="-122"/>
                <a:sym typeface="+mn-ea"/>
              </a:rPr>
              <a:t>传播交流推广资助项目</a:t>
            </a:r>
            <a:r>
              <a:rPr lang="zh-CN" altLang="en-US" b="1" dirty="0">
                <a:solidFill>
                  <a:srgbClr val="FF0000"/>
                </a:solidFill>
                <a:latin typeface="微软雅黑" panose="020B0503020204020204" charset="-122"/>
                <a:ea typeface="微软雅黑" panose="020B0503020204020204" charset="-122"/>
                <a:sym typeface="+mn-ea"/>
              </a:rPr>
              <a:t>注意事项</a:t>
            </a:r>
            <a:endParaRPr lang="en-US" altLang="zh-CN" b="1"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935201580"/>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2530" name="Rectangle 2"/>
          <p:cNvSpPr/>
          <p:nvPr/>
        </p:nvSpPr>
        <p:spPr>
          <a:xfrm>
            <a:off x="4102100" y="1598612"/>
            <a:ext cx="30988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spcBef>
                <a:spcPct val="0"/>
              </a:spcBef>
              <a:buNone/>
            </a:pPr>
            <a:endParaRPr lang="zh-CN" altLang="zh-CN" sz="2400" dirty="0">
              <a:latin typeface="Arial" panose="020B0604020202020204" pitchFamily="34" charset="0"/>
            </a:endParaRPr>
          </a:p>
        </p:txBody>
      </p:sp>
      <p:sp>
        <p:nvSpPr>
          <p:cNvPr id="22532" name="TextBox 10"/>
          <p:cNvSpPr txBox="1"/>
          <p:nvPr/>
        </p:nvSpPr>
        <p:spPr>
          <a:xfrm>
            <a:off x="1195183" y="2258536"/>
            <a:ext cx="10742182" cy="4670509"/>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lvl="0" eaLnBrk="1" hangingPunct="1">
              <a:lnSpc>
                <a:spcPts val="5000"/>
              </a:lnSpc>
              <a:spcBef>
                <a:spcPct val="0"/>
              </a:spcBef>
              <a:buFont typeface="Wingdings" panose="05000000000000000000" charset="0"/>
              <a:buChar char="u"/>
            </a:pPr>
            <a:r>
              <a:rPr lang="zh-CN" altLang="en-US" sz="2600" dirty="0">
                <a:latin typeface="微软雅黑" panose="020B0503020204020204" charset="-122"/>
                <a:ea typeface="微软雅黑" panose="020B0503020204020204" charset="-122"/>
              </a:rPr>
              <a:t>同一项目申报主体申报传播交流推广资助项目不超过</a:t>
            </a:r>
            <a:r>
              <a:rPr lang="en-US" altLang="zh-CN" dirty="0">
                <a:solidFill>
                  <a:srgbClr val="FF0000"/>
                </a:solidFill>
                <a:latin typeface="微软雅黑" panose="020B0503020204020204" charset="-122"/>
                <a:ea typeface="微软雅黑" panose="020B0503020204020204" charset="-122"/>
              </a:rPr>
              <a:t>3</a:t>
            </a:r>
            <a:r>
              <a:rPr lang="zh-CN" altLang="en-US" dirty="0">
                <a:solidFill>
                  <a:srgbClr val="FF0000"/>
                </a:solidFill>
                <a:latin typeface="微软雅黑" panose="020B0503020204020204" charset="-122"/>
                <a:ea typeface="微软雅黑" panose="020B0503020204020204" charset="-122"/>
              </a:rPr>
              <a:t>项</a:t>
            </a:r>
            <a:endParaRPr lang="en-US" altLang="zh-CN" sz="2600" dirty="0">
              <a:solidFill>
                <a:srgbClr val="FF0000"/>
              </a:solidFill>
              <a:latin typeface="微软雅黑" panose="020B0503020204020204" charset="-122"/>
              <a:ea typeface="微软雅黑" panose="020B0503020204020204" charset="-122"/>
            </a:endParaRPr>
          </a:p>
          <a:p>
            <a:pPr lvl="0" eaLnBrk="1" hangingPunct="1">
              <a:lnSpc>
                <a:spcPts val="5000"/>
              </a:lnSpc>
              <a:spcBef>
                <a:spcPct val="0"/>
              </a:spcBef>
              <a:buFont typeface="Wingdings" panose="05000000000000000000" charset="0"/>
              <a:buChar char="u"/>
            </a:pPr>
            <a:r>
              <a:rPr lang="zh-CN" altLang="en-US" sz="2600" dirty="0">
                <a:latin typeface="微软雅黑" panose="020B0503020204020204" charset="-122"/>
                <a:ea typeface="微软雅黑" panose="020B0503020204020204" charset="-122"/>
              </a:rPr>
              <a:t>完成舞台艺术作品创作演出和美术作品创作征集</a:t>
            </a:r>
            <a:endParaRPr lang="en-US" altLang="zh-CN" sz="2600" dirty="0">
              <a:latin typeface="微软雅黑" panose="020B0503020204020204" charset="-122"/>
              <a:ea typeface="微软雅黑" panose="020B0503020204020204" charset="-122"/>
            </a:endParaRPr>
          </a:p>
          <a:p>
            <a:pPr lvl="0" eaLnBrk="1" hangingPunct="1">
              <a:lnSpc>
                <a:spcPts val="5000"/>
              </a:lnSpc>
              <a:spcBef>
                <a:spcPct val="0"/>
              </a:spcBef>
              <a:buFont typeface="Wingdings" panose="05000000000000000000" charset="0"/>
              <a:buChar char="u"/>
            </a:pPr>
            <a:r>
              <a:rPr lang="zh-CN" altLang="en-US" sz="2600" dirty="0">
                <a:latin typeface="微软雅黑" panose="020B0503020204020204" charset="-122"/>
                <a:ea typeface="微软雅黑" panose="020B0503020204020204" charset="-122"/>
              </a:rPr>
              <a:t>详实、可行的工作方案</a:t>
            </a:r>
            <a:endParaRPr lang="en-US" altLang="zh-CN" sz="2600" dirty="0">
              <a:latin typeface="微软雅黑" panose="020B0503020204020204" charset="-122"/>
              <a:ea typeface="微软雅黑" panose="020B0503020204020204" charset="-122"/>
            </a:endParaRPr>
          </a:p>
          <a:p>
            <a:pPr lvl="0" eaLnBrk="1" hangingPunct="1">
              <a:lnSpc>
                <a:spcPts val="5000"/>
              </a:lnSpc>
              <a:spcBef>
                <a:spcPct val="0"/>
              </a:spcBef>
              <a:buFont typeface="Wingdings" panose="05000000000000000000" charset="0"/>
              <a:buChar char="u"/>
            </a:pPr>
            <a:r>
              <a:rPr lang="zh-CN" altLang="en-US" sz="2600" dirty="0">
                <a:latin typeface="微软雅黑" panose="020B0503020204020204" charset="-122"/>
                <a:ea typeface="微软雅黑" panose="020B0503020204020204" charset="-122"/>
              </a:rPr>
              <a:t>与剧场、展馆、线上展播数字化平台承接方签署相应协议</a:t>
            </a:r>
            <a:endParaRPr lang="en-US" altLang="zh-CN" sz="2600" dirty="0">
              <a:latin typeface="微软雅黑" panose="020B0503020204020204" charset="-122"/>
              <a:ea typeface="微软雅黑" panose="020B0503020204020204" charset="-122"/>
            </a:endParaRPr>
          </a:p>
          <a:p>
            <a:pPr lvl="0" eaLnBrk="1" hangingPunct="1">
              <a:lnSpc>
                <a:spcPts val="5000"/>
              </a:lnSpc>
              <a:spcBef>
                <a:spcPct val="0"/>
              </a:spcBef>
              <a:buFont typeface="Wingdings" panose="05000000000000000000" charset="0"/>
              <a:buChar char="u"/>
            </a:pPr>
            <a:r>
              <a:rPr lang="zh-CN" altLang="en-US" sz="2600" dirty="0">
                <a:latin typeface="微软雅黑" panose="020B0503020204020204" charset="-122"/>
                <a:ea typeface="微软雅黑" panose="020B0503020204020204" charset="-122"/>
              </a:rPr>
              <a:t>落实相应经费</a:t>
            </a:r>
            <a:endParaRPr lang="en-US" altLang="zh-CN" sz="2600" dirty="0">
              <a:latin typeface="微软雅黑" panose="020B0503020204020204" charset="-122"/>
              <a:ea typeface="微软雅黑" panose="020B0503020204020204" charset="-122"/>
            </a:endParaRPr>
          </a:p>
          <a:p>
            <a:pPr lvl="0" eaLnBrk="1" hangingPunct="1">
              <a:lnSpc>
                <a:spcPts val="5000"/>
              </a:lnSpc>
              <a:spcBef>
                <a:spcPct val="0"/>
              </a:spcBef>
              <a:buFont typeface="Wingdings" panose="05000000000000000000" charset="0"/>
              <a:buChar char="u"/>
            </a:pPr>
            <a:r>
              <a:rPr lang="zh-CN" altLang="en-US" sz="2600" dirty="0">
                <a:latin typeface="微软雅黑" panose="020B0503020204020204" charset="-122"/>
                <a:ea typeface="微软雅黑" panose="020B0503020204020204" charset="-122"/>
              </a:rPr>
              <a:t>在国外开展的项目要提交国外合作方提供的邀请函</a:t>
            </a:r>
            <a:endParaRPr lang="en-US" altLang="zh-CN" sz="2600" dirty="0">
              <a:latin typeface="微软雅黑" panose="020B0503020204020204" charset="-122"/>
              <a:ea typeface="微软雅黑" panose="020B0503020204020204" charset="-122"/>
            </a:endParaRPr>
          </a:p>
          <a:p>
            <a:pPr marL="0" lvl="0" indent="0" eaLnBrk="1" hangingPunct="1">
              <a:lnSpc>
                <a:spcPts val="4500"/>
              </a:lnSpc>
              <a:spcBef>
                <a:spcPts val="1200"/>
              </a:spcBef>
              <a:buNone/>
            </a:pPr>
            <a:endParaRPr lang="en-US" altLang="zh-CN" sz="2400" dirty="0">
              <a:latin typeface="微软雅黑" panose="020B0503020204020204" charset="-122"/>
              <a:ea typeface="微软雅黑" panose="020B0503020204020204" charset="-122"/>
            </a:endParaRPr>
          </a:p>
        </p:txBody>
      </p:sp>
      <p:sp>
        <p:nvSpPr>
          <p:cNvPr id="22531" name="TextBox 7"/>
          <p:cNvSpPr txBox="1"/>
          <p:nvPr/>
        </p:nvSpPr>
        <p:spPr>
          <a:xfrm>
            <a:off x="1296783" y="1390967"/>
            <a:ext cx="8042275" cy="62273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lgn="l" eaLnBrk="1" hangingPunct="1">
              <a:lnSpc>
                <a:spcPts val="4500"/>
              </a:lnSpc>
              <a:spcBef>
                <a:spcPct val="0"/>
              </a:spcBef>
              <a:buNone/>
            </a:pPr>
            <a:r>
              <a:rPr lang="zh-CN" altLang="en-US" b="1" dirty="0">
                <a:latin typeface="微软雅黑" panose="020B0503020204020204" charset="-122"/>
                <a:ea typeface="微软雅黑" panose="020B0503020204020204" charset="-122"/>
                <a:sym typeface="+mn-ea"/>
              </a:rPr>
              <a:t>传播交流推广资助项目</a:t>
            </a:r>
            <a:r>
              <a:rPr lang="zh-CN" altLang="en-US" b="1" dirty="0">
                <a:solidFill>
                  <a:srgbClr val="FF0000"/>
                </a:solidFill>
                <a:latin typeface="微软雅黑" panose="020B0503020204020204" charset="-122"/>
                <a:ea typeface="微软雅黑" panose="020B0503020204020204" charset="-122"/>
                <a:sym typeface="+mn-ea"/>
              </a:rPr>
              <a:t>前期准备</a:t>
            </a:r>
            <a:endParaRPr lang="en-US" altLang="zh-CN" b="1"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803056501"/>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5602" name="Rectangle 2"/>
          <p:cNvSpPr/>
          <p:nvPr/>
        </p:nvSpPr>
        <p:spPr>
          <a:xfrm>
            <a:off x="3940175" y="1317942"/>
            <a:ext cx="30988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spcBef>
                <a:spcPct val="0"/>
              </a:spcBef>
              <a:buNone/>
            </a:pPr>
            <a:endParaRPr lang="zh-CN" altLang="zh-CN" sz="2400" dirty="0">
              <a:latin typeface="Arial" panose="020B0604020202020204" pitchFamily="34" charset="0"/>
            </a:endParaRPr>
          </a:p>
        </p:txBody>
      </p:sp>
      <p:sp>
        <p:nvSpPr>
          <p:cNvPr id="25603" name="TextBox 7"/>
          <p:cNvSpPr txBox="1"/>
          <p:nvPr/>
        </p:nvSpPr>
        <p:spPr>
          <a:xfrm>
            <a:off x="2209462" y="1608193"/>
            <a:ext cx="6647974" cy="669414"/>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lnSpc>
                <a:spcPts val="4500"/>
              </a:lnSpc>
              <a:spcBef>
                <a:spcPct val="0"/>
              </a:spcBef>
              <a:buNone/>
            </a:pPr>
            <a:r>
              <a:rPr lang="zh-CN" altLang="en-US" sz="4200" b="1" dirty="0">
                <a:latin typeface="华文中宋" panose="02010600040101010101" pitchFamily="2" charset="-122"/>
                <a:ea typeface="华文中宋" panose="02010600040101010101" pitchFamily="2" charset="-122"/>
              </a:rPr>
              <a:t>四、艺术人才培训资助项目</a:t>
            </a:r>
            <a:endParaRPr lang="en-US" altLang="zh-CN" sz="4200" b="1" dirty="0">
              <a:latin typeface="华文中宋" panose="02010600040101010101" pitchFamily="2" charset="-122"/>
              <a:ea typeface="华文中宋" panose="02010600040101010101" pitchFamily="2" charset="-122"/>
            </a:endParaRPr>
          </a:p>
        </p:txBody>
      </p:sp>
      <p:sp>
        <p:nvSpPr>
          <p:cNvPr id="25609" name="矩形 1"/>
          <p:cNvSpPr/>
          <p:nvPr/>
        </p:nvSpPr>
        <p:spPr>
          <a:xfrm>
            <a:off x="2209462" y="4013413"/>
            <a:ext cx="3877985" cy="5847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spcBef>
                <a:spcPct val="0"/>
              </a:spcBef>
              <a:buNone/>
            </a:pPr>
            <a:r>
              <a:rPr lang="zh-CN" altLang="en-US" b="1" dirty="0">
                <a:latin typeface="华文中宋" panose="02010600040101010101" pitchFamily="2" charset="-122"/>
                <a:ea typeface="华文中宋" panose="02010600040101010101" pitchFamily="2" charset="-122"/>
              </a:rPr>
              <a:t>（三）文艺</a:t>
            </a:r>
            <a:r>
              <a:rPr lang="zh-CN" altLang="zh-CN" b="1" dirty="0">
                <a:latin typeface="华文中宋" panose="02010600040101010101" pitchFamily="2" charset="-122"/>
                <a:ea typeface="华文中宋" panose="02010600040101010101" pitchFamily="2" charset="-122"/>
              </a:rPr>
              <a:t>评论人才</a:t>
            </a:r>
            <a:endParaRPr lang="zh-CN" altLang="en-US" b="1" dirty="0">
              <a:latin typeface="华文中宋" panose="02010600040101010101" pitchFamily="2" charset="-122"/>
              <a:ea typeface="华文中宋" panose="02010600040101010101" pitchFamily="2" charset="-122"/>
            </a:endParaRPr>
          </a:p>
        </p:txBody>
      </p:sp>
      <p:sp>
        <p:nvSpPr>
          <p:cNvPr id="13" name="TextBox 9"/>
          <p:cNvSpPr txBox="1"/>
          <p:nvPr/>
        </p:nvSpPr>
        <p:spPr>
          <a:xfrm>
            <a:off x="596085" y="5229416"/>
            <a:ext cx="12654694" cy="892552"/>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spcBef>
                <a:spcPct val="0"/>
              </a:spcBef>
              <a:buNone/>
            </a:pPr>
            <a:r>
              <a:rPr lang="zh-CN" altLang="en-US" sz="2600" dirty="0">
                <a:solidFill>
                  <a:srgbClr val="FF0000"/>
                </a:solidFill>
                <a:latin typeface="华文楷体" panose="02010600040101010101" pitchFamily="2" charset="-122"/>
                <a:ea typeface="华文楷体" panose="02010600040101010101" pitchFamily="2" charset="-122"/>
                <a:cs typeface="宋体" panose="02010600030101010101" pitchFamily="2" charset="-122"/>
              </a:rPr>
              <a:t>特别注意：</a:t>
            </a:r>
            <a:r>
              <a:rPr lang="zh-CN" altLang="en-US" sz="2600" dirty="0">
                <a:latin typeface="华文楷体" panose="02010600040101010101" pitchFamily="2" charset="-122"/>
                <a:ea typeface="华文楷体" panose="02010600040101010101" pitchFamily="2" charset="-122"/>
              </a:rPr>
              <a:t>不资助古代艺术品（文物）保护修复人才培训、非物质文化遗产</a:t>
            </a:r>
            <a:endParaRPr lang="en-US" altLang="zh-CN" sz="2600" dirty="0">
              <a:latin typeface="华文楷体" panose="02010600040101010101" pitchFamily="2" charset="-122"/>
              <a:ea typeface="华文楷体" panose="02010600040101010101" pitchFamily="2" charset="-122"/>
            </a:endParaRPr>
          </a:p>
          <a:p>
            <a:pPr marL="0" lvl="0" indent="0" eaLnBrk="1" hangingPunct="1">
              <a:spcBef>
                <a:spcPct val="0"/>
              </a:spcBef>
              <a:buNone/>
            </a:pPr>
            <a:r>
              <a:rPr lang="zh-CN" altLang="en-US" sz="2600" dirty="0">
                <a:latin typeface="华文楷体" panose="02010600040101010101" pitchFamily="2" charset="-122"/>
                <a:ea typeface="华文楷体" panose="02010600040101010101" pitchFamily="2" charset="-122"/>
              </a:rPr>
              <a:t>                    传承人培训和以城乡空间规划设计为主要内容的人才培训</a:t>
            </a:r>
            <a:endParaRPr lang="en-US" altLang="zh-CN" sz="2600" dirty="0">
              <a:latin typeface="华文楷体" panose="02010600040101010101" pitchFamily="2" charset="-122"/>
              <a:ea typeface="华文楷体" panose="02010600040101010101" pitchFamily="2" charset="-122"/>
            </a:endParaRPr>
          </a:p>
        </p:txBody>
      </p:sp>
      <p:sp>
        <p:nvSpPr>
          <p:cNvPr id="25604" name="TextBox 10"/>
          <p:cNvSpPr txBox="1"/>
          <p:nvPr/>
        </p:nvSpPr>
        <p:spPr>
          <a:xfrm>
            <a:off x="1771342" y="2711134"/>
            <a:ext cx="12192000" cy="5397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lnSpc>
                <a:spcPts val="3500"/>
              </a:lnSpc>
              <a:spcBef>
                <a:spcPct val="0"/>
              </a:spcBef>
              <a:buNone/>
            </a:pPr>
            <a:r>
              <a:rPr lang="en-US" altLang="zh-CN" b="1" dirty="0">
                <a:latin typeface="华文中宋" panose="02010600040101010101" pitchFamily="2" charset="-122"/>
                <a:ea typeface="华文中宋" panose="02010600040101010101" pitchFamily="2" charset="-122"/>
                <a:cs typeface="华文中宋" panose="02010600040101010101" pitchFamily="2" charset="-122"/>
              </a:rPr>
              <a:t>   </a:t>
            </a:r>
            <a:r>
              <a:rPr lang="zh-CN" altLang="en-US" b="1" dirty="0">
                <a:latin typeface="华文中宋" panose="02010600040101010101" pitchFamily="2" charset="-122"/>
                <a:ea typeface="华文中宋" panose="02010600040101010101" pitchFamily="2" charset="-122"/>
                <a:cs typeface="华文中宋" panose="02010600040101010101" pitchFamily="2" charset="-122"/>
              </a:rPr>
              <a:t>（一）创作人才</a:t>
            </a:r>
            <a:endParaRPr lang="en-US" altLang="zh-CN" b="1" dirty="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5606" name="TextBox 10"/>
          <p:cNvSpPr txBox="1"/>
          <p:nvPr/>
        </p:nvSpPr>
        <p:spPr>
          <a:xfrm>
            <a:off x="2209462" y="3404717"/>
            <a:ext cx="11569700" cy="5397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lnSpc>
                <a:spcPts val="3500"/>
              </a:lnSpc>
              <a:spcBef>
                <a:spcPct val="0"/>
              </a:spcBef>
              <a:buNone/>
            </a:pPr>
            <a:r>
              <a:rPr lang="zh-CN" altLang="en-US" b="1" dirty="0">
                <a:latin typeface="华文中宋" panose="02010600040101010101" pitchFamily="2" charset="-122"/>
                <a:ea typeface="华文中宋" panose="02010600040101010101" pitchFamily="2" charset="-122"/>
              </a:rPr>
              <a:t>（二）</a:t>
            </a:r>
            <a:r>
              <a:rPr lang="zh-CN" altLang="zh-CN" b="1" dirty="0">
                <a:latin typeface="华文中宋" panose="02010600040101010101" pitchFamily="2" charset="-122"/>
                <a:ea typeface="华文中宋" panose="02010600040101010101" pitchFamily="2" charset="-122"/>
              </a:rPr>
              <a:t>经营管理人才</a:t>
            </a:r>
            <a:endParaRPr lang="en-US" altLang="zh-CN" b="1"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528293650"/>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2530" name="Rectangle 2"/>
          <p:cNvSpPr/>
          <p:nvPr/>
        </p:nvSpPr>
        <p:spPr>
          <a:xfrm>
            <a:off x="4102100" y="1631364"/>
            <a:ext cx="30988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spcBef>
                <a:spcPct val="0"/>
              </a:spcBef>
              <a:buNone/>
            </a:pPr>
            <a:endParaRPr lang="zh-CN" altLang="zh-CN" sz="2400" dirty="0">
              <a:latin typeface="Arial" panose="020B0604020202020204" pitchFamily="34" charset="0"/>
            </a:endParaRPr>
          </a:p>
        </p:txBody>
      </p:sp>
      <p:sp>
        <p:nvSpPr>
          <p:cNvPr id="28674" name="Rectangle 2"/>
          <p:cNvSpPr/>
          <p:nvPr/>
        </p:nvSpPr>
        <p:spPr>
          <a:xfrm>
            <a:off x="3529965" y="1944419"/>
            <a:ext cx="30988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spcBef>
                <a:spcPct val="0"/>
              </a:spcBef>
              <a:buNone/>
            </a:pPr>
            <a:endParaRPr lang="zh-CN" altLang="zh-CN" sz="2400" dirty="0">
              <a:latin typeface="Arial" panose="020B0604020202020204" pitchFamily="34" charset="0"/>
            </a:endParaRPr>
          </a:p>
        </p:txBody>
      </p:sp>
      <p:sp>
        <p:nvSpPr>
          <p:cNvPr id="28676" name="TextBox 10"/>
          <p:cNvSpPr txBox="1">
            <a:spLocks noChangeArrowheads="1"/>
          </p:cNvSpPr>
          <p:nvPr/>
        </p:nvSpPr>
        <p:spPr bwMode="auto">
          <a:xfrm>
            <a:off x="8733155" y="2702560"/>
            <a:ext cx="2303780" cy="1437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eaLnBrk="0" hangingPunct="0">
              <a:spcBef>
                <a:spcPct val="20000"/>
              </a:spcBef>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eaLnBrk="0" hangingPunct="0">
              <a:spcBef>
                <a:spcPct val="20000"/>
              </a:spcBef>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eaLnBrk="0" hangingPunct="0">
              <a:spcBef>
                <a:spcPct val="20000"/>
              </a:spcBef>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eaLnBrk="0" hangingPunct="0">
              <a:spcBef>
                <a:spcPct val="20000"/>
              </a:spcBef>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r>
              <a:rPr kumimoji="0" lang="zh-CN" altLang="en-US" b="1"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sym typeface="Calibri" panose="020F0502020204030204" charset="0"/>
              </a:rPr>
              <a:t>灵活性</a:t>
            </a: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endParaRPr kumimoji="0" lang="en-US" altLang="zh-CN" b="1"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sym typeface="Calibri" panose="020F0502020204030204" charset="0"/>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r>
              <a:rPr kumimoji="0" lang="zh-CN" altLang="en-US" b="1"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sym typeface="Calibri" panose="020F0502020204030204" charset="0"/>
              </a:rPr>
              <a:t>多样化</a:t>
            </a:r>
            <a:endParaRPr kumimoji="0" lang="zh-CN" b="1"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sym typeface="Calibri" panose="020F0502020204030204" charset="0"/>
            </a:endParaRPr>
          </a:p>
        </p:txBody>
      </p:sp>
      <p:sp>
        <p:nvSpPr>
          <p:cNvPr id="2" name="TextBox 10"/>
          <p:cNvSpPr txBox="1">
            <a:spLocks noChangeArrowheads="1"/>
          </p:cNvSpPr>
          <p:nvPr/>
        </p:nvSpPr>
        <p:spPr bwMode="auto">
          <a:xfrm>
            <a:off x="7422515" y="1512570"/>
            <a:ext cx="2303780" cy="541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eaLnBrk="0" hangingPunct="0">
              <a:spcBef>
                <a:spcPct val="20000"/>
              </a:spcBef>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eaLnBrk="0" hangingPunct="0">
              <a:spcBef>
                <a:spcPct val="20000"/>
              </a:spcBef>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eaLnBrk="0" hangingPunct="0">
              <a:spcBef>
                <a:spcPct val="20000"/>
              </a:spcBef>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eaLnBrk="0" hangingPunct="0">
              <a:spcBef>
                <a:spcPct val="20000"/>
              </a:spcBef>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endParaRPr kumimoji="0" lang="zh-CN" b="1"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sym typeface="Calibri" panose="020F0502020204030204" charset="0"/>
            </a:endParaRPr>
          </a:p>
        </p:txBody>
      </p:sp>
      <p:sp>
        <p:nvSpPr>
          <p:cNvPr id="3" name="矩形 2"/>
          <p:cNvSpPr/>
          <p:nvPr/>
        </p:nvSpPr>
        <p:spPr>
          <a:xfrm>
            <a:off x="5643880" y="2366645"/>
            <a:ext cx="2045335" cy="2000250"/>
          </a:xfrm>
          <a:prstGeom prst="rect">
            <a:avLst/>
          </a:prstGeom>
          <a:noFill/>
          <a:ln>
            <a:solidFill>
              <a:schemeClr val="tx1"/>
            </a:solidFill>
            <a:prstDash val="sys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374380" y="2366645"/>
            <a:ext cx="2045335" cy="2000250"/>
          </a:xfrm>
          <a:prstGeom prst="rect">
            <a:avLst/>
          </a:prstGeom>
          <a:noFill/>
          <a:ln>
            <a:solidFill>
              <a:schemeClr val="tx1"/>
            </a:solidFill>
            <a:prstDash val="sys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511" name="直接连接符 2"/>
          <p:cNvCxnSpPr/>
          <p:nvPr/>
        </p:nvCxnSpPr>
        <p:spPr>
          <a:xfrm>
            <a:off x="5313356" y="2400935"/>
            <a:ext cx="0" cy="1965325"/>
          </a:xfrm>
          <a:prstGeom prst="line">
            <a:avLst/>
          </a:prstGeom>
          <a:ln w="41275" cap="flat" cmpd="sng">
            <a:solidFill>
              <a:schemeClr val="accent1">
                <a:lumMod val="50000"/>
                <a:alpha val="94000"/>
              </a:schemeClr>
            </a:solidFill>
            <a:prstDash val="sysDot"/>
            <a:headEnd type="none" w="med" len="med"/>
            <a:tailEnd type="none" w="med" len="med"/>
          </a:ln>
        </p:spPr>
      </p:cxnSp>
      <p:sp>
        <p:nvSpPr>
          <p:cNvPr id="6" name="文本框 5"/>
          <p:cNvSpPr txBox="1"/>
          <p:nvPr/>
        </p:nvSpPr>
        <p:spPr>
          <a:xfrm>
            <a:off x="2232336" y="1721937"/>
            <a:ext cx="2678430" cy="583565"/>
          </a:xfrm>
          <a:prstGeom prst="rect">
            <a:avLst/>
          </a:prstGeom>
          <a:noFill/>
        </p:spPr>
        <p:txBody>
          <a:bodyPr wrap="square" rtlCol="0">
            <a:spAutoFit/>
          </a:bodyPr>
          <a:lstStyle/>
          <a:p>
            <a:r>
              <a:rPr lang="zh-CN" altLang="zh-CN" sz="3200" b="1" dirty="0">
                <a:effectLst/>
                <a:latin typeface="楷体" panose="02010609060101010101" pitchFamily="49" charset="-122"/>
                <a:ea typeface="楷体" panose="02010609060101010101" pitchFamily="49" charset="-122"/>
                <a:cs typeface="宋体" panose="02010600030101010101" pitchFamily="2" charset="-122"/>
              </a:rPr>
              <a:t>短期培训</a:t>
            </a:r>
            <a:endParaRPr lang="zh-CN" altLang="en-US" sz="2800" dirty="0">
              <a:latin typeface="华文中宋" panose="02010600040101010101" pitchFamily="2" charset="-122"/>
              <a:ea typeface="华文中宋" panose="02010600040101010101" pitchFamily="2" charset="-122"/>
            </a:endParaRPr>
          </a:p>
        </p:txBody>
      </p:sp>
      <p:sp>
        <p:nvSpPr>
          <p:cNvPr id="12" name="TextBox 10"/>
          <p:cNvSpPr txBox="1">
            <a:spLocks noChangeArrowheads="1"/>
          </p:cNvSpPr>
          <p:nvPr/>
        </p:nvSpPr>
        <p:spPr bwMode="auto">
          <a:xfrm>
            <a:off x="5962338" y="2648027"/>
            <a:ext cx="2303780" cy="1437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eaLnBrk="0" hangingPunct="0">
              <a:spcBef>
                <a:spcPct val="20000"/>
              </a:spcBef>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eaLnBrk="0" hangingPunct="0">
              <a:spcBef>
                <a:spcPct val="20000"/>
              </a:spcBef>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eaLnBrk="0" hangingPunct="0">
              <a:spcBef>
                <a:spcPct val="20000"/>
              </a:spcBef>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eaLnBrk="0" hangingPunct="0">
              <a:spcBef>
                <a:spcPct val="20000"/>
              </a:spcBef>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r>
              <a:rPr kumimoji="0" lang="zh-CN" b="1"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sym typeface="Calibri" panose="020F0502020204030204" charset="0"/>
              </a:rPr>
              <a:t>高层次</a:t>
            </a: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endParaRPr kumimoji="0" lang="zh-CN" b="1"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sym typeface="Calibri" panose="020F0502020204030204" charset="0"/>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r>
              <a:rPr kumimoji="0" lang="zh-CN" b="1"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sym typeface="Calibri" panose="020F0502020204030204" charset="0"/>
              </a:rPr>
              <a:t>小批量</a:t>
            </a:r>
          </a:p>
        </p:txBody>
      </p:sp>
      <p:sp>
        <p:nvSpPr>
          <p:cNvPr id="7" name="矩形 6"/>
          <p:cNvSpPr/>
          <p:nvPr/>
        </p:nvSpPr>
        <p:spPr>
          <a:xfrm>
            <a:off x="1547171" y="1631364"/>
            <a:ext cx="3240405" cy="719455"/>
          </a:xfrm>
          <a:prstGeom prst="rect">
            <a:avLst/>
          </a:prstGeom>
          <a:noFill/>
          <a:ln>
            <a:solidFill>
              <a:schemeClr val="tx1"/>
            </a:solidFill>
            <a:prstDash val="sys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062791" y="2908284"/>
            <a:ext cx="3091180" cy="583565"/>
          </a:xfrm>
          <a:prstGeom prst="rect">
            <a:avLst/>
          </a:prstGeom>
          <a:noFill/>
        </p:spPr>
        <p:txBody>
          <a:bodyPr wrap="square" rtlCol="0">
            <a:spAutoFit/>
          </a:bodyPr>
          <a:lstStyle/>
          <a:p>
            <a:r>
              <a:rPr lang="zh-CN" altLang="zh-CN" sz="3200" b="1" dirty="0">
                <a:effectLst/>
                <a:latin typeface="楷体" panose="02010609060101010101" pitchFamily="49" charset="-122"/>
                <a:ea typeface="楷体" panose="02010609060101010101" pitchFamily="49" charset="-122"/>
                <a:cs typeface="宋体" panose="02010600030101010101" pitchFamily="2" charset="-122"/>
              </a:rPr>
              <a:t>中长期培训</a:t>
            </a:r>
            <a:endParaRPr lang="zh-CN" altLang="en-US" sz="2800" dirty="0">
              <a:latin typeface="华文中宋" panose="02010600040101010101" pitchFamily="2" charset="-122"/>
              <a:ea typeface="华文中宋" panose="02010600040101010101" pitchFamily="2" charset="-122"/>
            </a:endParaRPr>
          </a:p>
        </p:txBody>
      </p:sp>
      <p:sp>
        <p:nvSpPr>
          <p:cNvPr id="10" name="矩形 9"/>
          <p:cNvSpPr/>
          <p:nvPr/>
        </p:nvSpPr>
        <p:spPr>
          <a:xfrm>
            <a:off x="1559236" y="2867477"/>
            <a:ext cx="3240405" cy="719455"/>
          </a:xfrm>
          <a:prstGeom prst="rect">
            <a:avLst/>
          </a:prstGeom>
          <a:noFill/>
          <a:ln>
            <a:solidFill>
              <a:schemeClr val="tx1"/>
            </a:solidFill>
            <a:prstDash val="sys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CBB0D168-B895-D35F-9439-AF9BABD8C7FB}"/>
              </a:ext>
            </a:extLst>
          </p:cNvPr>
          <p:cNvSpPr txBox="1"/>
          <p:nvPr/>
        </p:nvSpPr>
        <p:spPr>
          <a:xfrm>
            <a:off x="1027338" y="5153074"/>
            <a:ext cx="10607676" cy="646331"/>
          </a:xfrm>
          <a:prstGeom prst="rect">
            <a:avLst/>
          </a:prstGeom>
          <a:noFill/>
        </p:spPr>
        <p:txBody>
          <a:bodyPr wrap="square">
            <a:spAutoFit/>
          </a:bodyPr>
          <a:lstStyle/>
          <a:p>
            <a:r>
              <a:rPr lang="zh-CN" altLang="en-US" sz="3200" dirty="0">
                <a:latin typeface="微软雅黑" panose="020B0503020204020204" charset="-122"/>
                <a:ea typeface="微软雅黑" panose="020B0503020204020204" charset="-122"/>
                <a:sym typeface="Calibri" panose="020F0502020204030204" charset="0"/>
              </a:rPr>
              <a:t>同一项目申报主体申报艺术人才培训资助项目不超过</a:t>
            </a:r>
            <a:r>
              <a:rPr lang="en-US" altLang="zh-CN" sz="3600" dirty="0">
                <a:solidFill>
                  <a:srgbClr val="FF0000"/>
                </a:solidFill>
                <a:latin typeface="微软雅黑" panose="020B0503020204020204" charset="-122"/>
                <a:ea typeface="微软雅黑" panose="020B0503020204020204" charset="-122"/>
                <a:sym typeface="Calibri" panose="020F0502020204030204" charset="0"/>
              </a:rPr>
              <a:t>5</a:t>
            </a:r>
            <a:r>
              <a:rPr lang="zh-CN" altLang="en-US" sz="3600" dirty="0">
                <a:solidFill>
                  <a:srgbClr val="FF0000"/>
                </a:solidFill>
                <a:latin typeface="微软雅黑" panose="020B0503020204020204" charset="-122"/>
                <a:ea typeface="微软雅黑" panose="020B0503020204020204" charset="-122"/>
                <a:sym typeface="Calibri" panose="020F0502020204030204" charset="0"/>
              </a:rPr>
              <a:t>项</a:t>
            </a:r>
            <a:endParaRPr lang="zh-CN" altLang="en-US" sz="3200" dirty="0">
              <a:latin typeface="微软雅黑" panose="020B0503020204020204" charset="-122"/>
              <a:ea typeface="微软雅黑" panose="020B0503020204020204" charset="-122"/>
              <a:sym typeface="Calibri" panose="020F0502020204030204" charset="0"/>
            </a:endParaRPr>
          </a:p>
        </p:txBody>
      </p:sp>
      <p:sp>
        <p:nvSpPr>
          <p:cNvPr id="8" name="文本框 7">
            <a:extLst>
              <a:ext uri="{FF2B5EF4-FFF2-40B4-BE49-F238E27FC236}">
                <a16:creationId xmlns:a16="http://schemas.microsoft.com/office/drawing/2014/main" id="{E332AF85-2012-BEE1-6009-A45F350E3007}"/>
              </a:ext>
            </a:extLst>
          </p:cNvPr>
          <p:cNvSpPr txBox="1"/>
          <p:nvPr/>
        </p:nvSpPr>
        <p:spPr>
          <a:xfrm>
            <a:off x="459684" y="1954959"/>
            <a:ext cx="671863" cy="1446550"/>
          </a:xfrm>
          <a:prstGeom prst="rect">
            <a:avLst/>
          </a:prstGeom>
          <a:noFill/>
        </p:spPr>
        <p:txBody>
          <a:bodyPr wrap="square" rtlCol="0">
            <a:spAutoFit/>
          </a:bodyPr>
          <a:lstStyle/>
          <a:p>
            <a:r>
              <a:rPr lang="zh-CN" altLang="en-US" sz="4400" dirty="0">
                <a:effectLst/>
                <a:latin typeface="华文新魏" panose="02010800040101010101" pitchFamily="2" charset="-122"/>
                <a:ea typeface="华文新魏" panose="02010800040101010101" pitchFamily="2" charset="-122"/>
                <a:cs typeface="宋体" panose="02010600030101010101" pitchFamily="2" charset="-122"/>
              </a:rPr>
              <a:t>国内</a:t>
            </a:r>
            <a:endParaRPr lang="zh-CN" altLang="en-US" sz="4000" dirty="0">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08A3FCF7-9246-D4C7-E8B0-D950BA453AFB}"/>
              </a:ext>
            </a:extLst>
          </p:cNvPr>
          <p:cNvSpPr txBox="1"/>
          <p:nvPr/>
        </p:nvSpPr>
        <p:spPr>
          <a:xfrm>
            <a:off x="421005" y="4029662"/>
            <a:ext cx="3800467" cy="769441"/>
          </a:xfrm>
          <a:prstGeom prst="rect">
            <a:avLst/>
          </a:prstGeom>
          <a:noFill/>
        </p:spPr>
        <p:txBody>
          <a:bodyPr wrap="square" rtlCol="0">
            <a:spAutoFit/>
          </a:bodyPr>
          <a:lstStyle/>
          <a:p>
            <a:r>
              <a:rPr lang="zh-CN" altLang="en-US" sz="4400" dirty="0">
                <a:latin typeface="华文新魏" panose="02010800040101010101" pitchFamily="2" charset="-122"/>
                <a:ea typeface="华文新魏" panose="02010800040101010101" pitchFamily="2" charset="-122"/>
              </a:rPr>
              <a:t>国外研修计划</a:t>
            </a:r>
          </a:p>
        </p:txBody>
      </p:sp>
    </p:spTree>
    <p:extLst>
      <p:ext uri="{BB962C8B-B14F-4D97-AF65-F5344CB8AC3E}">
        <p14:creationId xmlns:p14="http://schemas.microsoft.com/office/powerpoint/2010/main" val="614441774"/>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596B3-1EB6-E6C9-4792-1692ABBDBB63}"/>
            </a:ext>
          </a:extLst>
        </p:cNvPr>
        <p:cNvGrpSpPr/>
        <p:nvPr/>
      </p:nvGrpSpPr>
      <p:grpSpPr>
        <a:xfrm>
          <a:off x="0" y="0"/>
          <a:ext cx="0" cy="0"/>
          <a:chOff x="0" y="0"/>
          <a:chExt cx="0" cy="0"/>
        </a:xfrm>
      </p:grpSpPr>
      <p:pic>
        <p:nvPicPr>
          <p:cNvPr id="4" name="图片 4" descr="017-01.jpg">
            <a:extLst>
              <a:ext uri="{FF2B5EF4-FFF2-40B4-BE49-F238E27FC236}">
                <a16:creationId xmlns:a16="http://schemas.microsoft.com/office/drawing/2014/main" id="{82B975AD-03C0-6985-66B6-A129D866A40F}"/>
              </a:ext>
            </a:extLst>
          </p:cNvPr>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2530" name="Rectangle 2">
            <a:extLst>
              <a:ext uri="{FF2B5EF4-FFF2-40B4-BE49-F238E27FC236}">
                <a16:creationId xmlns:a16="http://schemas.microsoft.com/office/drawing/2014/main" id="{67C290E4-036F-75BD-4549-03ADA79096FD}"/>
              </a:ext>
            </a:extLst>
          </p:cNvPr>
          <p:cNvSpPr/>
          <p:nvPr/>
        </p:nvSpPr>
        <p:spPr>
          <a:xfrm>
            <a:off x="4102100" y="1598612"/>
            <a:ext cx="30988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spcBef>
                <a:spcPct val="0"/>
              </a:spcBef>
              <a:buNone/>
            </a:pPr>
            <a:endParaRPr lang="zh-CN" altLang="zh-CN" sz="2400" dirty="0">
              <a:latin typeface="Arial" panose="020B0604020202020204" pitchFamily="34" charset="0"/>
            </a:endParaRPr>
          </a:p>
        </p:txBody>
      </p:sp>
      <p:sp>
        <p:nvSpPr>
          <p:cNvPr id="3" name="标题 1">
            <a:extLst>
              <a:ext uri="{FF2B5EF4-FFF2-40B4-BE49-F238E27FC236}">
                <a16:creationId xmlns:a16="http://schemas.microsoft.com/office/drawing/2014/main" id="{ED5944AB-DC17-311A-F9C2-512587FD93D0}"/>
              </a:ext>
            </a:extLst>
          </p:cNvPr>
          <p:cNvSpPr>
            <a:spLocks noGrp="1"/>
          </p:cNvSpPr>
          <p:nvPr/>
        </p:nvSpPr>
        <p:spPr>
          <a:xfrm>
            <a:off x="462269" y="1100161"/>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altLang="zh-CN" sz="3200" b="1" dirty="0">
                <a:latin typeface="华文中宋" panose="02010600040101010101" pitchFamily="2" charset="-122"/>
                <a:ea typeface="华文中宋" panose="02010600040101010101" pitchFamily="2" charset="-122"/>
              </a:rPr>
              <a:t/>
            </a:r>
            <a:br>
              <a:rPr lang="en-US" altLang="zh-CN" sz="3200" b="1" dirty="0">
                <a:latin typeface="华文中宋" panose="02010600040101010101" pitchFamily="2" charset="-122"/>
                <a:ea typeface="华文中宋" panose="02010600040101010101" pitchFamily="2" charset="-122"/>
              </a:rPr>
            </a:br>
            <a:r>
              <a:rPr lang="zh-CN" altLang="en-US" sz="3200" b="1" dirty="0">
                <a:latin typeface="华文中宋" panose="02010600040101010101" pitchFamily="2" charset="-122"/>
                <a:ea typeface="华文中宋" panose="02010600040101010101" pitchFamily="2" charset="-122"/>
                <a:sym typeface="+mn-ea"/>
              </a:rPr>
              <a:t>艺术人才培训资助项目</a:t>
            </a:r>
            <a:r>
              <a:rPr lang="zh-CN" altLang="en-US" sz="3200" b="1" dirty="0">
                <a:solidFill>
                  <a:srgbClr val="FF0000"/>
                </a:solidFill>
                <a:latin typeface="华文中宋" panose="02010600040101010101" pitchFamily="2" charset="-122"/>
                <a:ea typeface="华文中宋" panose="02010600040101010101" pitchFamily="2" charset="-122"/>
              </a:rPr>
              <a:t>申报条件</a:t>
            </a:r>
            <a:r>
              <a:rPr lang="en-US" altLang="zh-CN" sz="3200" b="1" dirty="0">
                <a:solidFill>
                  <a:srgbClr val="FF0000"/>
                </a:solidFill>
                <a:latin typeface="华文中宋" panose="02010600040101010101" pitchFamily="2" charset="-122"/>
                <a:ea typeface="华文中宋" panose="02010600040101010101" pitchFamily="2" charset="-122"/>
              </a:rPr>
              <a:t/>
            </a:r>
            <a:br>
              <a:rPr lang="en-US" altLang="zh-CN" sz="3200" b="1" dirty="0">
                <a:solidFill>
                  <a:srgbClr val="FF0000"/>
                </a:solidFill>
                <a:latin typeface="华文中宋" panose="02010600040101010101" pitchFamily="2" charset="-122"/>
                <a:ea typeface="华文中宋" panose="02010600040101010101" pitchFamily="2" charset="-122"/>
              </a:rPr>
            </a:br>
            <a:endParaRPr lang="en-US" altLang="zh-CN" sz="3200" b="1" dirty="0">
              <a:solidFill>
                <a:srgbClr val="FF0000"/>
              </a:solidFill>
              <a:latin typeface="华文中宋" panose="02010600040101010101" pitchFamily="2" charset="-122"/>
              <a:ea typeface="华文中宋" panose="02010600040101010101" pitchFamily="2" charset="-122"/>
            </a:endParaRPr>
          </a:p>
        </p:txBody>
      </p:sp>
      <p:sp>
        <p:nvSpPr>
          <p:cNvPr id="6" name="TextBox 10">
            <a:extLst>
              <a:ext uri="{FF2B5EF4-FFF2-40B4-BE49-F238E27FC236}">
                <a16:creationId xmlns:a16="http://schemas.microsoft.com/office/drawing/2014/main" id="{5B3B83D4-9E45-81EC-11F2-47FBEAC53F3F}"/>
              </a:ext>
            </a:extLst>
          </p:cNvPr>
          <p:cNvSpPr txBox="1">
            <a:spLocks noChangeArrowheads="1"/>
          </p:cNvSpPr>
          <p:nvPr/>
        </p:nvSpPr>
        <p:spPr bwMode="auto">
          <a:xfrm>
            <a:off x="462269" y="2557438"/>
            <a:ext cx="11336069" cy="321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eaLnBrk="0" hangingPunct="0">
              <a:spcBef>
                <a:spcPct val="20000"/>
              </a:spcBef>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eaLnBrk="0" hangingPunct="0">
              <a:spcBef>
                <a:spcPct val="20000"/>
              </a:spcBef>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eaLnBrk="0" hangingPunct="0">
              <a:spcBef>
                <a:spcPct val="20000"/>
              </a:spcBef>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eaLnBrk="0" hangingPunct="0">
              <a:spcBef>
                <a:spcPct val="20000"/>
              </a:spcBef>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eaLnBrk="1" fontAlgn="base" hangingPunct="1">
              <a:lnSpc>
                <a:spcPts val="5000"/>
              </a:lnSpc>
              <a:spcBef>
                <a:spcPct val="0"/>
              </a:spcBef>
              <a:spcAft>
                <a:spcPct val="0"/>
              </a:spcAft>
              <a:buFont typeface="Wingdings" panose="05000000000000000000" charset="0"/>
              <a:buChar char="u"/>
              <a:defRPr/>
            </a:pPr>
            <a:r>
              <a:rPr lang="zh-CN" altLang="zh-CN" sz="2400" dirty="0">
                <a:effectLst/>
                <a:latin typeface="微软雅黑" panose="020B0503020204020204" charset="-122"/>
                <a:ea typeface="微软雅黑" panose="020B0503020204020204" charset="-122"/>
                <a:cs typeface="宋体" panose="02010600030101010101" pitchFamily="2" charset="-122"/>
              </a:rPr>
              <a:t>具备完善的管理制度，与实施项目相匹配的教学实践资源、师资力量和设施条件</a:t>
            </a:r>
            <a:r>
              <a:rPr lang="zh-CN" altLang="en-US" sz="2400" dirty="0">
                <a:effectLst/>
                <a:latin typeface="微软雅黑" panose="020B0503020204020204" charset="-122"/>
                <a:ea typeface="微软雅黑" panose="020B0503020204020204" charset="-122"/>
                <a:cs typeface="宋体" panose="02010600030101010101" pitchFamily="2" charset="-122"/>
              </a:rPr>
              <a:t>。</a:t>
            </a:r>
            <a:endParaRPr lang="en-US" altLang="zh-CN" sz="2400" dirty="0">
              <a:effectLst/>
              <a:latin typeface="微软雅黑" panose="020B0503020204020204" charset="-122"/>
              <a:ea typeface="微软雅黑" panose="020B0503020204020204" charset="-122"/>
              <a:cs typeface="宋体" panose="02010600030101010101" pitchFamily="2" charset="-122"/>
            </a:endParaRPr>
          </a:p>
          <a:p>
            <a:pPr eaLnBrk="1" fontAlgn="base" hangingPunct="1">
              <a:lnSpc>
                <a:spcPts val="5000"/>
              </a:lnSpc>
              <a:spcBef>
                <a:spcPct val="0"/>
              </a:spcBef>
              <a:spcAft>
                <a:spcPct val="0"/>
              </a:spcAft>
              <a:buFont typeface="Wingdings" panose="05000000000000000000" charset="0"/>
              <a:buChar char="u"/>
              <a:defRPr/>
            </a:pPr>
            <a:r>
              <a:rPr lang="zh-CN" altLang="zh-CN" sz="2400" dirty="0">
                <a:latin typeface="微软雅黑" panose="020B0503020204020204" charset="-122"/>
                <a:ea typeface="微软雅黑" panose="020B0503020204020204" charset="-122"/>
                <a:cs typeface="宋体" panose="02010600030101010101" pitchFamily="2" charset="-122"/>
              </a:rPr>
              <a:t>提供详实</a:t>
            </a:r>
            <a:r>
              <a:rPr lang="zh-CN" altLang="en-US" sz="2400" dirty="0">
                <a:latin typeface="微软雅黑" panose="020B0503020204020204" charset="-122"/>
                <a:ea typeface="微软雅黑" panose="020B0503020204020204" charset="-122"/>
                <a:cs typeface="宋体" panose="02010600030101010101" pitchFamily="2" charset="-122"/>
              </a:rPr>
              <a:t>、</a:t>
            </a:r>
            <a:r>
              <a:rPr lang="zh-CN" altLang="zh-CN" sz="2400" dirty="0">
                <a:latin typeface="微软雅黑" panose="020B0503020204020204" charset="-122"/>
                <a:ea typeface="微软雅黑" panose="020B0503020204020204" charset="-122"/>
                <a:cs typeface="宋体" panose="02010600030101010101" pitchFamily="2" charset="-122"/>
              </a:rPr>
              <a:t>可行的培训方案</a:t>
            </a:r>
            <a:r>
              <a:rPr lang="zh-CN" altLang="en-US" sz="2400" dirty="0">
                <a:latin typeface="微软雅黑" panose="020B0503020204020204" charset="-122"/>
                <a:ea typeface="微软雅黑" panose="020B0503020204020204" charset="-122"/>
                <a:cs typeface="宋体" panose="02010600030101010101" pitchFamily="2" charset="-122"/>
              </a:rPr>
              <a:t>和课程安排，与全部授课教师签署相应的协议。</a:t>
            </a:r>
            <a:endParaRPr lang="en-US" altLang="zh-CN" sz="2400" dirty="0">
              <a:latin typeface="微软雅黑" panose="020B0503020204020204" charset="-122"/>
              <a:ea typeface="微软雅黑" panose="020B0503020204020204" charset="-122"/>
              <a:cs typeface="宋体" panose="02010600030101010101" pitchFamily="2" charset="-122"/>
            </a:endParaRPr>
          </a:p>
          <a:p>
            <a:pPr marR="0" lvl="0" algn="l" defTabSz="914400" rtl="0" eaLnBrk="1" fontAlgn="base" latinLnBrk="0" hangingPunct="1">
              <a:lnSpc>
                <a:spcPts val="5000"/>
              </a:lnSpc>
              <a:spcBef>
                <a:spcPct val="0"/>
              </a:spcBef>
              <a:spcAft>
                <a:spcPct val="0"/>
              </a:spcAft>
              <a:buClrTx/>
              <a:buSzTx/>
              <a:buFont typeface="Wingdings" panose="05000000000000000000" charset="0"/>
              <a:buChar char="u"/>
              <a:defRPr/>
            </a:pPr>
            <a:r>
              <a:rPr lang="zh-CN" altLang="zh-CN" sz="2400" dirty="0">
                <a:effectLst/>
                <a:latin typeface="微软雅黑" panose="020B0503020204020204" charset="-122"/>
                <a:ea typeface="微软雅黑" panose="020B0503020204020204" charset="-122"/>
                <a:cs typeface="宋体" panose="02010600030101010101" pitchFamily="2" charset="-122"/>
              </a:rPr>
              <a:t>鼓励艺术创作单位与艺术教育科研单位优势互补、合作开展项目</a:t>
            </a:r>
            <a:r>
              <a:rPr lang="zh-CN" altLang="en-US" sz="2400" dirty="0">
                <a:effectLst/>
                <a:latin typeface="微软雅黑" panose="020B0503020204020204" charset="-122"/>
                <a:ea typeface="微软雅黑" panose="020B0503020204020204" charset="-122"/>
                <a:cs typeface="宋体" panose="02010600030101010101" pitchFamily="2" charset="-122"/>
              </a:rPr>
              <a:t>。</a:t>
            </a:r>
            <a:endParaRPr lang="en-US" altLang="zh-CN" sz="2400" dirty="0">
              <a:effectLst/>
              <a:latin typeface="微软雅黑" panose="020B0503020204020204" charset="-122"/>
              <a:ea typeface="微软雅黑" panose="020B0503020204020204" charset="-122"/>
              <a:cs typeface="宋体" panose="02010600030101010101" pitchFamily="2" charset="-122"/>
            </a:endParaRPr>
          </a:p>
          <a:p>
            <a:pPr lvl="0" defTabSz="914400" eaLnBrk="1" fontAlgn="base" hangingPunct="1">
              <a:lnSpc>
                <a:spcPts val="5000"/>
              </a:lnSpc>
              <a:spcBef>
                <a:spcPct val="0"/>
              </a:spcBef>
              <a:spcAft>
                <a:spcPct val="0"/>
              </a:spcAft>
              <a:buFont typeface="Wingdings" panose="05000000000000000000" charset="0"/>
              <a:buChar char="u"/>
              <a:defRPr/>
            </a:pPr>
            <a:r>
              <a:rPr lang="zh-CN" altLang="en-US" sz="2400" dirty="0">
                <a:latin typeface="微软雅黑" panose="020B0503020204020204" charset="-122"/>
                <a:ea typeface="微软雅黑" panose="020B0503020204020204" charset="-122"/>
                <a:cs typeface="宋体" panose="02010600030101010101" pitchFamily="2" charset="-122"/>
              </a:rPr>
              <a:t>国家艺术基金依据申报项目的培训类别、学员数量、授课时长等因素，同时参考 </a:t>
            </a:r>
            <a:endParaRPr lang="en-US" altLang="zh-CN" sz="2400" dirty="0">
              <a:latin typeface="微软雅黑" panose="020B0503020204020204" charset="-122"/>
              <a:ea typeface="微软雅黑" panose="020B0503020204020204" charset="-122"/>
              <a:cs typeface="宋体" panose="02010600030101010101" pitchFamily="2" charset="-122"/>
            </a:endParaRPr>
          </a:p>
          <a:p>
            <a:pPr lvl="0" defTabSz="914400" eaLnBrk="1" fontAlgn="base" hangingPunct="1">
              <a:lnSpc>
                <a:spcPts val="5000"/>
              </a:lnSpc>
              <a:spcBef>
                <a:spcPct val="0"/>
              </a:spcBef>
              <a:spcAft>
                <a:spcPct val="0"/>
              </a:spcAft>
              <a:buNone/>
              <a:defRPr/>
            </a:pPr>
            <a:r>
              <a:rPr lang="en-US" altLang="zh-CN" sz="2400" dirty="0">
                <a:latin typeface="微软雅黑" panose="020B0503020204020204" charset="-122"/>
                <a:ea typeface="微软雅黑" panose="020B0503020204020204" charset="-122"/>
                <a:cs typeface="宋体" panose="02010600030101010101" pitchFamily="2" charset="-122"/>
              </a:rPr>
              <a:t>   </a:t>
            </a:r>
            <a:r>
              <a:rPr lang="zh-CN" altLang="en-US" sz="2400" dirty="0">
                <a:latin typeface="微软雅黑" panose="020B0503020204020204" charset="-122"/>
                <a:ea typeface="微软雅黑" panose="020B0503020204020204" charset="-122"/>
                <a:cs typeface="宋体" panose="02010600030101010101" pitchFamily="2" charset="-122"/>
              </a:rPr>
              <a:t>项目申报主体制定的项目预算核定资助资金。</a:t>
            </a:r>
          </a:p>
        </p:txBody>
      </p:sp>
    </p:spTree>
    <p:extLst>
      <p:ext uri="{BB962C8B-B14F-4D97-AF65-F5344CB8AC3E}">
        <p14:creationId xmlns:p14="http://schemas.microsoft.com/office/powerpoint/2010/main" val="3255976534"/>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2530" name="Rectangle 2"/>
          <p:cNvSpPr/>
          <p:nvPr/>
        </p:nvSpPr>
        <p:spPr>
          <a:xfrm>
            <a:off x="4102100" y="1598612"/>
            <a:ext cx="30988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spcBef>
                <a:spcPct val="0"/>
              </a:spcBef>
              <a:buNone/>
            </a:pPr>
            <a:endParaRPr lang="zh-CN" altLang="zh-CN" sz="2400" dirty="0">
              <a:latin typeface="Arial" panose="020B0604020202020204" pitchFamily="34" charset="0"/>
            </a:endParaRPr>
          </a:p>
        </p:txBody>
      </p:sp>
      <p:sp>
        <p:nvSpPr>
          <p:cNvPr id="3" name="标题 1"/>
          <p:cNvSpPr>
            <a:spLocks noGrp="1"/>
          </p:cNvSpPr>
          <p:nvPr/>
        </p:nvSpPr>
        <p:spPr>
          <a:xfrm>
            <a:off x="563869" y="924059"/>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altLang="zh-CN" sz="3200" b="1" dirty="0">
                <a:latin typeface="华文中宋" panose="02010600040101010101" pitchFamily="2" charset="-122"/>
                <a:ea typeface="华文中宋" panose="02010600040101010101" pitchFamily="2" charset="-122"/>
              </a:rPr>
              <a:t/>
            </a:r>
            <a:br>
              <a:rPr lang="en-US" altLang="zh-CN" sz="3200" b="1" dirty="0">
                <a:latin typeface="华文中宋" panose="02010600040101010101" pitchFamily="2" charset="-122"/>
                <a:ea typeface="华文中宋" panose="02010600040101010101" pitchFamily="2" charset="-122"/>
              </a:rPr>
            </a:br>
            <a:r>
              <a:rPr lang="zh-CN" altLang="en-US" sz="3600" b="1" dirty="0">
                <a:latin typeface="微软雅黑" panose="020B0503020204020204" charset="-122"/>
                <a:ea typeface="微软雅黑" panose="020B0503020204020204" charset="-122"/>
                <a:cs typeface="+mn-cs"/>
                <a:sym typeface="+mn-ea"/>
              </a:rPr>
              <a:t>艺术人才培训资助项目</a:t>
            </a:r>
            <a:r>
              <a:rPr kumimoji="0" lang="zh-CN" altLang="en-US" sz="36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注意事项</a:t>
            </a:r>
            <a:endParaRPr lang="en-US" altLang="zh-CN" sz="3200" b="1" dirty="0">
              <a:solidFill>
                <a:srgbClr val="FF0000"/>
              </a:solidFill>
              <a:latin typeface="华文中宋" panose="02010600040101010101" pitchFamily="2" charset="-122"/>
              <a:ea typeface="华文中宋" panose="02010600040101010101" pitchFamily="2" charset="-122"/>
            </a:endParaRPr>
          </a:p>
        </p:txBody>
      </p:sp>
      <p:sp>
        <p:nvSpPr>
          <p:cNvPr id="6" name="TextBox 10"/>
          <p:cNvSpPr txBox="1">
            <a:spLocks noChangeArrowheads="1"/>
          </p:cNvSpPr>
          <p:nvPr/>
        </p:nvSpPr>
        <p:spPr bwMode="auto">
          <a:xfrm>
            <a:off x="421005" y="2376429"/>
            <a:ext cx="11526531" cy="3788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eaLnBrk="0" hangingPunct="0">
              <a:spcBef>
                <a:spcPct val="20000"/>
              </a:spcBef>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eaLnBrk="0" hangingPunct="0">
              <a:spcBef>
                <a:spcPct val="20000"/>
              </a:spcBef>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eaLnBrk="0" hangingPunct="0">
              <a:spcBef>
                <a:spcPct val="20000"/>
              </a:spcBef>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eaLnBrk="0" hangingPunct="0">
              <a:spcBef>
                <a:spcPct val="20000"/>
              </a:spcBef>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eaLnBrk="1" fontAlgn="base" hangingPunct="1">
              <a:lnSpc>
                <a:spcPts val="4600"/>
              </a:lnSpc>
              <a:spcBef>
                <a:spcPct val="0"/>
              </a:spcBef>
              <a:spcAft>
                <a:spcPct val="0"/>
              </a:spcAft>
              <a:buFont typeface="Wingdings" panose="05000000000000000000" charset="0"/>
              <a:buChar char="u"/>
              <a:defRPr/>
            </a:pPr>
            <a:r>
              <a:rPr lang="zh-CN" altLang="en-US" sz="2400" dirty="0">
                <a:effectLst/>
                <a:latin typeface="微软雅黑" panose="020B0503020204020204" charset="-122"/>
                <a:ea typeface="微软雅黑" panose="020B0503020204020204" charset="-122"/>
                <a:cs typeface="宋体" panose="02010600030101010101" pitchFamily="2" charset="-122"/>
              </a:rPr>
              <a:t>要面向全国择优遴选培训对象。短期培训原则上参加培训的学员应控制在</a:t>
            </a:r>
            <a:r>
              <a:rPr lang="en-US" altLang="zh-CN" sz="2400" dirty="0">
                <a:effectLst/>
                <a:latin typeface="微软雅黑" panose="020B0503020204020204" charset="-122"/>
                <a:ea typeface="微软雅黑" panose="020B0503020204020204" charset="-122"/>
                <a:cs typeface="宋体" panose="02010600030101010101" pitchFamily="2" charset="-122"/>
              </a:rPr>
              <a:t>30</a:t>
            </a:r>
            <a:r>
              <a:rPr lang="zh-CN" altLang="en-US" sz="2400" dirty="0">
                <a:effectLst/>
                <a:latin typeface="微软雅黑" panose="020B0503020204020204" charset="-122"/>
                <a:ea typeface="微软雅黑" panose="020B0503020204020204" charset="-122"/>
                <a:cs typeface="宋体" panose="02010600030101010101" pitchFamily="2" charset="-122"/>
              </a:rPr>
              <a:t>名以内，最多不能超过</a:t>
            </a:r>
            <a:r>
              <a:rPr lang="en-US" altLang="zh-CN" sz="2400" dirty="0">
                <a:effectLst/>
                <a:latin typeface="微软雅黑" panose="020B0503020204020204" charset="-122"/>
                <a:ea typeface="微软雅黑" panose="020B0503020204020204" charset="-122"/>
                <a:cs typeface="宋体" panose="02010600030101010101" pitchFamily="2" charset="-122"/>
              </a:rPr>
              <a:t>50</a:t>
            </a:r>
            <a:r>
              <a:rPr lang="zh-CN" altLang="en-US" sz="2400" dirty="0">
                <a:effectLst/>
                <a:latin typeface="微软雅黑" panose="020B0503020204020204" charset="-122"/>
                <a:ea typeface="微软雅黑" panose="020B0503020204020204" charset="-122"/>
                <a:cs typeface="宋体" panose="02010600030101010101" pitchFamily="2" charset="-122"/>
              </a:rPr>
              <a:t>名；中长期培训原则上参加培训的学员应控制在</a:t>
            </a:r>
            <a:r>
              <a:rPr lang="en-US" altLang="zh-CN" sz="2400" dirty="0">
                <a:effectLst/>
                <a:latin typeface="微软雅黑" panose="020B0503020204020204" charset="-122"/>
                <a:ea typeface="微软雅黑" panose="020B0503020204020204" charset="-122"/>
                <a:cs typeface="宋体" panose="02010600030101010101" pitchFamily="2" charset="-122"/>
              </a:rPr>
              <a:t>20</a:t>
            </a:r>
            <a:r>
              <a:rPr lang="zh-CN" altLang="en-US" sz="2400" dirty="0">
                <a:effectLst/>
                <a:latin typeface="微软雅黑" panose="020B0503020204020204" charset="-122"/>
                <a:ea typeface="微软雅黑" panose="020B0503020204020204" charset="-122"/>
                <a:cs typeface="宋体" panose="02010600030101010101" pitchFamily="2" charset="-122"/>
              </a:rPr>
              <a:t>名以内，最多不能超过</a:t>
            </a:r>
            <a:r>
              <a:rPr lang="en-US" altLang="zh-CN" sz="2400" dirty="0">
                <a:effectLst/>
                <a:latin typeface="微软雅黑" panose="020B0503020204020204" charset="-122"/>
                <a:ea typeface="微软雅黑" panose="020B0503020204020204" charset="-122"/>
                <a:cs typeface="宋体" panose="02010600030101010101" pitchFamily="2" charset="-122"/>
              </a:rPr>
              <a:t>30</a:t>
            </a:r>
            <a:r>
              <a:rPr lang="zh-CN" altLang="en-US" sz="2400" dirty="0">
                <a:effectLst/>
                <a:latin typeface="微软雅黑" panose="020B0503020204020204" charset="-122"/>
                <a:ea typeface="微软雅黑" panose="020B0503020204020204" charset="-122"/>
                <a:cs typeface="宋体" panose="02010600030101010101" pitchFamily="2" charset="-122"/>
              </a:rPr>
              <a:t>名。</a:t>
            </a:r>
            <a:endParaRPr lang="en-US" altLang="zh-CN" sz="2400" dirty="0">
              <a:latin typeface="微软雅黑" panose="020B0503020204020204" charset="-122"/>
              <a:ea typeface="微软雅黑" panose="020B0503020204020204" charset="-122"/>
              <a:cs typeface="宋体" panose="02010600030101010101" pitchFamily="2" charset="-122"/>
            </a:endParaRPr>
          </a:p>
          <a:p>
            <a:pPr marR="0" lvl="0" algn="l" defTabSz="914400" rtl="0" eaLnBrk="1" fontAlgn="base" latinLnBrk="0" hangingPunct="1">
              <a:lnSpc>
                <a:spcPts val="4600"/>
              </a:lnSpc>
              <a:spcBef>
                <a:spcPts val="1800"/>
              </a:spcBef>
              <a:spcAft>
                <a:spcPct val="0"/>
              </a:spcAft>
              <a:buClrTx/>
              <a:buSzTx/>
              <a:buFont typeface="Wingdings" panose="05000000000000000000" charset="0"/>
              <a:buChar char="u"/>
              <a:defRPr/>
            </a:pPr>
            <a:r>
              <a:rPr lang="zh-CN" altLang="en-US" sz="2400" dirty="0">
                <a:effectLst/>
                <a:latin typeface="微软雅黑" panose="020B0503020204020204" charset="-122"/>
                <a:ea typeface="微软雅黑" panose="020B0503020204020204" charset="-122"/>
                <a:cs typeface="宋体" panose="02010600030101010101" pitchFamily="2" charset="-122"/>
              </a:rPr>
              <a:t>短期培训原则上培训时间应不少于</a:t>
            </a:r>
            <a:r>
              <a:rPr lang="en-US" altLang="zh-CN" sz="2400" dirty="0">
                <a:effectLst/>
                <a:latin typeface="微软雅黑" panose="020B0503020204020204" charset="-122"/>
                <a:ea typeface="微软雅黑" panose="020B0503020204020204" charset="-122"/>
                <a:cs typeface="宋体" panose="02010600030101010101" pitchFamily="2" charset="-122"/>
              </a:rPr>
              <a:t>60</a:t>
            </a:r>
            <a:r>
              <a:rPr lang="zh-CN" altLang="en-US" sz="2400" dirty="0">
                <a:effectLst/>
                <a:latin typeface="微软雅黑" panose="020B0503020204020204" charset="-122"/>
                <a:ea typeface="微软雅黑" panose="020B0503020204020204" charset="-122"/>
                <a:cs typeface="宋体" panose="02010600030101010101" pitchFamily="2" charset="-122"/>
              </a:rPr>
              <a:t>日，不超过</a:t>
            </a:r>
            <a:r>
              <a:rPr lang="en-US" altLang="zh-CN" sz="2400" dirty="0">
                <a:effectLst/>
                <a:latin typeface="微软雅黑" panose="020B0503020204020204" charset="-122"/>
                <a:ea typeface="微软雅黑" panose="020B0503020204020204" charset="-122"/>
                <a:cs typeface="宋体" panose="02010600030101010101" pitchFamily="2" charset="-122"/>
              </a:rPr>
              <a:t>180</a:t>
            </a:r>
            <a:r>
              <a:rPr lang="zh-CN" altLang="en-US" sz="2400" dirty="0">
                <a:effectLst/>
                <a:latin typeface="微软雅黑" panose="020B0503020204020204" charset="-122"/>
                <a:ea typeface="微软雅黑" panose="020B0503020204020204" charset="-122"/>
                <a:cs typeface="宋体" panose="02010600030101010101" pitchFamily="2" charset="-122"/>
              </a:rPr>
              <a:t>日，且集中培训时间应不少于</a:t>
            </a:r>
            <a:r>
              <a:rPr lang="en-US" altLang="zh-CN" sz="2400" dirty="0">
                <a:effectLst/>
                <a:latin typeface="微软雅黑" panose="020B0503020204020204" charset="-122"/>
                <a:ea typeface="微软雅黑" panose="020B0503020204020204" charset="-122"/>
                <a:cs typeface="宋体" panose="02010600030101010101" pitchFamily="2" charset="-122"/>
              </a:rPr>
              <a:t>30</a:t>
            </a:r>
            <a:r>
              <a:rPr lang="zh-CN" altLang="en-US" sz="2400" dirty="0">
                <a:effectLst/>
                <a:latin typeface="微软雅黑" panose="020B0503020204020204" charset="-122"/>
                <a:ea typeface="微软雅黑" panose="020B0503020204020204" charset="-122"/>
                <a:cs typeface="宋体" panose="02010600030101010101" pitchFamily="2" charset="-122"/>
              </a:rPr>
              <a:t>日；中长期培训原则上培训时间应不少于</a:t>
            </a:r>
            <a:r>
              <a:rPr lang="en-US" altLang="zh-CN" sz="2400" dirty="0">
                <a:effectLst/>
                <a:latin typeface="微软雅黑" panose="020B0503020204020204" charset="-122"/>
                <a:ea typeface="微软雅黑" panose="020B0503020204020204" charset="-122"/>
                <a:cs typeface="宋体" panose="02010600030101010101" pitchFamily="2" charset="-122"/>
              </a:rPr>
              <a:t>1</a:t>
            </a:r>
            <a:r>
              <a:rPr lang="zh-CN" altLang="en-US" sz="2400" dirty="0">
                <a:effectLst/>
                <a:latin typeface="微软雅黑" panose="020B0503020204020204" charset="-122"/>
                <a:ea typeface="微软雅黑" panose="020B0503020204020204" charset="-122"/>
                <a:cs typeface="宋体" panose="02010600030101010101" pitchFamily="2" charset="-122"/>
              </a:rPr>
              <a:t>年，且集中培训时间应不少于</a:t>
            </a:r>
            <a:r>
              <a:rPr lang="en-US" altLang="zh-CN" sz="2800" dirty="0">
                <a:solidFill>
                  <a:srgbClr val="FF0000"/>
                </a:solidFill>
                <a:effectLst/>
                <a:latin typeface="微软雅黑" panose="020B0503020204020204" charset="-122"/>
                <a:ea typeface="微软雅黑" panose="020B0503020204020204" charset="-122"/>
                <a:cs typeface="宋体" panose="02010600030101010101" pitchFamily="2" charset="-122"/>
              </a:rPr>
              <a:t>90</a:t>
            </a:r>
            <a:r>
              <a:rPr lang="zh-CN" altLang="en-US" sz="2800" dirty="0">
                <a:solidFill>
                  <a:srgbClr val="FF0000"/>
                </a:solidFill>
                <a:effectLst/>
                <a:latin typeface="微软雅黑" panose="020B0503020204020204" charset="-122"/>
                <a:ea typeface="微软雅黑" panose="020B0503020204020204" charset="-122"/>
                <a:cs typeface="宋体" panose="02010600030101010101" pitchFamily="2" charset="-122"/>
              </a:rPr>
              <a:t>日</a:t>
            </a:r>
            <a:r>
              <a:rPr lang="zh-CN" altLang="en-US" sz="2400" dirty="0">
                <a:latin typeface="微软雅黑" panose="020B0503020204020204" charset="-122"/>
                <a:ea typeface="微软雅黑" panose="020B0503020204020204" charset="-122"/>
                <a:cs typeface="宋体" panose="02010600030101010101" pitchFamily="2" charset="-122"/>
              </a:rPr>
              <a:t>；</a:t>
            </a:r>
            <a:r>
              <a:rPr lang="zh-CN" altLang="en-US" sz="2400" dirty="0">
                <a:effectLst/>
                <a:latin typeface="微软雅黑" panose="020B0503020204020204" charset="-122"/>
                <a:ea typeface="微软雅黑" panose="020B0503020204020204" charset="-122"/>
                <a:cs typeface="宋体" panose="02010600030101010101" pitchFamily="2" charset="-122"/>
              </a:rPr>
              <a:t>国外研修计划要求项目安排在国外学习实践时间应不少于</a:t>
            </a:r>
            <a:r>
              <a:rPr lang="en-US" altLang="zh-CN" sz="2400" dirty="0">
                <a:effectLst/>
                <a:latin typeface="微软雅黑" panose="020B0503020204020204" charset="-122"/>
                <a:ea typeface="微软雅黑" panose="020B0503020204020204" charset="-122"/>
                <a:cs typeface="宋体" panose="02010600030101010101" pitchFamily="2" charset="-122"/>
              </a:rPr>
              <a:t>60</a:t>
            </a:r>
            <a:r>
              <a:rPr lang="zh-CN" altLang="en-US" sz="2400" dirty="0">
                <a:effectLst/>
                <a:latin typeface="微软雅黑" panose="020B0503020204020204" charset="-122"/>
                <a:ea typeface="微软雅黑" panose="020B0503020204020204" charset="-122"/>
                <a:cs typeface="宋体" panose="02010600030101010101" pitchFamily="2" charset="-122"/>
              </a:rPr>
              <a:t>日。</a:t>
            </a:r>
            <a:endParaRPr lang="zh-CN" altLang="en-US" sz="2400" dirty="0">
              <a:latin typeface="微软雅黑" panose="020B0503020204020204" charset="-122"/>
              <a:ea typeface="微软雅黑" panose="020B0503020204020204" charset="-122"/>
              <a:cs typeface="宋体" panose="02010600030101010101" pitchFamily="2" charset="-122"/>
            </a:endParaRPr>
          </a:p>
        </p:txBody>
      </p:sp>
    </p:spTree>
    <p:extLst>
      <p:ext uri="{BB962C8B-B14F-4D97-AF65-F5344CB8AC3E}">
        <p14:creationId xmlns:p14="http://schemas.microsoft.com/office/powerpoint/2010/main" val="2335145855"/>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ynergistically utilize technically sound portals with frictionless chains. Dramatically customize…"/>
          <p:cNvSpPr txBox="1"/>
          <p:nvPr/>
        </p:nvSpPr>
        <p:spPr>
          <a:xfrm>
            <a:off x="421720" y="1496910"/>
            <a:ext cx="8791032" cy="4603115"/>
          </a:xfrm>
          <a:prstGeom prst="rect">
            <a:avLst/>
          </a:prstGeom>
          <a:ln w="12700">
            <a:miter lim="400000"/>
          </a:ln>
        </p:spPr>
        <p:txBody>
          <a:bodyPr wrap="square" lIns="0" tIns="0" rIns="0" bIns="0">
            <a:noAutofit/>
          </a:bodyPr>
          <a:lstStyle/>
          <a:p>
            <a:pPr indent="0" fontAlgn="auto">
              <a:lnSpc>
                <a:spcPct val="150000"/>
              </a:lnSpc>
            </a:pPr>
            <a:r>
              <a:rPr lang="en-US" sz="3200" b="1" dirty="0">
                <a:latin typeface="方正小标宋简体" panose="03000509000000000000" charset="-122"/>
                <a:ea typeface="方正小标宋简体" panose="03000509000000000000" charset="-122"/>
                <a:cs typeface="方正小标宋简体" panose="03000509000000000000" charset="-122"/>
                <a:sym typeface="+mn-ea"/>
              </a:rPr>
              <a:t>       </a:t>
            </a:r>
            <a:r>
              <a:rPr lang="zh-CN" altLang="en-US" sz="3200" b="1" dirty="0">
                <a:latin typeface="方正小标宋简体" panose="03000509000000000000" charset="-122"/>
                <a:ea typeface="方正小标宋简体" panose="03000509000000000000" charset="-122"/>
                <a:cs typeface="方正小标宋简体" panose="03000509000000000000" charset="-122"/>
                <a:sym typeface="+mn-ea"/>
              </a:rPr>
              <a:t>五、</a:t>
            </a:r>
            <a:r>
              <a:rPr sz="3200" b="1" dirty="0" err="1">
                <a:latin typeface="方正小标宋简体" panose="03000509000000000000" charset="-122"/>
                <a:ea typeface="方正小标宋简体" panose="03000509000000000000" charset="-122"/>
                <a:cs typeface="方正小标宋简体" panose="03000509000000000000" charset="-122"/>
                <a:sym typeface="+mn-ea"/>
              </a:rPr>
              <a:t>青年艺术创作人才</a:t>
            </a:r>
            <a:r>
              <a:rPr lang="zh-CN" altLang="en-US" sz="3200" b="1" dirty="0">
                <a:latin typeface="方正小标宋简体" panose="03000509000000000000" charset="-122"/>
                <a:ea typeface="方正小标宋简体" panose="03000509000000000000" charset="-122"/>
                <a:cs typeface="方正小标宋简体" panose="03000509000000000000" charset="-122"/>
                <a:sym typeface="+mn-ea"/>
              </a:rPr>
              <a:t>资助</a:t>
            </a:r>
            <a:r>
              <a:rPr sz="3200" b="1" dirty="0" err="1">
                <a:latin typeface="方正小标宋简体" panose="03000509000000000000" charset="-122"/>
                <a:ea typeface="方正小标宋简体" panose="03000509000000000000" charset="-122"/>
                <a:cs typeface="方正小标宋简体" panose="03000509000000000000" charset="-122"/>
                <a:sym typeface="+mn-ea"/>
              </a:rPr>
              <a:t>项目</a:t>
            </a:r>
            <a:endParaRPr lang="en-US" sz="3200" b="1" dirty="0">
              <a:latin typeface="方正小标宋简体" panose="03000509000000000000" charset="-122"/>
              <a:ea typeface="方正小标宋简体" panose="03000509000000000000" charset="-122"/>
              <a:cs typeface="方正小标宋简体" panose="03000509000000000000" charset="-122"/>
              <a:sym typeface="+mn-ea"/>
            </a:endParaRPr>
          </a:p>
          <a:p>
            <a:pPr indent="0" fontAlgn="auto">
              <a:lnSpc>
                <a:spcPct val="150000"/>
              </a:lnSpc>
              <a:spcBef>
                <a:spcPts val="1200"/>
              </a:spcBef>
            </a:pPr>
            <a:r>
              <a:rPr lang="en-US" sz="2600" b="1" dirty="0">
                <a:latin typeface="方正小标宋简体" panose="03000509000000000000" charset="-122"/>
                <a:ea typeface="方正小标宋简体" panose="03000509000000000000" charset="-122"/>
                <a:cs typeface="方正小标宋简体" panose="03000509000000000000" charset="-122"/>
                <a:sym typeface="+mn-ea"/>
              </a:rPr>
              <a:t>           </a:t>
            </a:r>
            <a:r>
              <a:rPr sz="2600" b="1" dirty="0">
                <a:latin typeface="方正小标宋简体" panose="03000509000000000000" charset="-122"/>
                <a:ea typeface="方正小标宋简体" panose="03000509000000000000" charset="-122"/>
                <a:cs typeface="方正小标宋简体" panose="03000509000000000000" charset="-122"/>
                <a:sym typeface="+mn-ea"/>
              </a:rPr>
              <a:t>资助年龄在</a:t>
            </a:r>
            <a:r>
              <a:rPr sz="2600" b="1" dirty="0">
                <a:solidFill>
                  <a:srgbClr val="FF0000"/>
                </a:solidFill>
                <a:latin typeface="方正小标宋简体" panose="03000509000000000000" charset="-122"/>
                <a:ea typeface="方正小标宋简体" panose="03000509000000000000" charset="-122"/>
                <a:cs typeface="方正小标宋简体" panose="03000509000000000000" charset="-122"/>
                <a:sym typeface="+mn-ea"/>
              </a:rPr>
              <a:t>40周岁及以下</a:t>
            </a:r>
            <a:r>
              <a:rPr sz="2600" b="1" dirty="0">
                <a:latin typeface="方正小标宋简体" panose="03000509000000000000" charset="-122"/>
                <a:ea typeface="方正小标宋简体" panose="03000509000000000000" charset="-122"/>
                <a:cs typeface="方正小标宋简体" panose="03000509000000000000" charset="-122"/>
                <a:sym typeface="+mn-ea"/>
              </a:rPr>
              <a:t>的优秀青年</a:t>
            </a:r>
            <a:r>
              <a:rPr lang="zh-CN" altLang="en-US" sz="2600" b="1" dirty="0">
                <a:latin typeface="方正小标宋简体" panose="03000509000000000000" charset="-122"/>
                <a:ea typeface="方正小标宋简体" panose="03000509000000000000" charset="-122"/>
                <a:cs typeface="方正小标宋简体" panose="03000509000000000000" charset="-122"/>
                <a:sym typeface="+mn-ea"/>
              </a:rPr>
              <a:t>文艺</a:t>
            </a:r>
            <a:r>
              <a:rPr sz="2600" b="1" dirty="0" err="1">
                <a:latin typeface="方正小标宋简体" panose="03000509000000000000" charset="-122"/>
                <a:ea typeface="方正小标宋简体" panose="03000509000000000000" charset="-122"/>
                <a:cs typeface="方正小标宋简体" panose="03000509000000000000" charset="-122"/>
                <a:sym typeface="+mn-ea"/>
              </a:rPr>
              <a:t>工作者</a:t>
            </a:r>
            <a:endParaRPr lang="zh-CN" sz="2600" b="1" dirty="0">
              <a:latin typeface="方正小标宋简体" panose="03000509000000000000" charset="-122"/>
              <a:ea typeface="方正小标宋简体" panose="03000509000000000000" charset="-122"/>
              <a:cs typeface="方正小标宋简体" panose="03000509000000000000" charset="-122"/>
              <a:sym typeface="+mn-ea"/>
            </a:endParaRPr>
          </a:p>
          <a:p>
            <a:pPr indent="0" fontAlgn="auto">
              <a:lnSpc>
                <a:spcPts val="4000"/>
              </a:lnSpc>
              <a:spcBef>
                <a:spcPts val="600"/>
              </a:spcBef>
            </a:pPr>
            <a:r>
              <a:rPr lang="zh-CN" sz="2400" b="1" dirty="0">
                <a:latin typeface="方正小标宋简体" panose="03000509000000000000" charset="-122"/>
                <a:ea typeface="方正小标宋简体" panose="03000509000000000000" charset="-122"/>
                <a:cs typeface="方正小标宋简体" panose="03000509000000000000" charset="-122"/>
                <a:sym typeface="+mn-ea"/>
              </a:rPr>
              <a:t> </a:t>
            </a:r>
            <a:r>
              <a:rPr lang="en-US" altLang="zh-CN" sz="2400" b="1" dirty="0">
                <a:latin typeface="方正小标宋简体" panose="03000509000000000000" charset="-122"/>
                <a:ea typeface="方正小标宋简体" panose="03000509000000000000" charset="-122"/>
                <a:cs typeface="方正小标宋简体" panose="03000509000000000000" charset="-122"/>
                <a:sym typeface="+mn-ea"/>
              </a:rPr>
              <a:t>         </a:t>
            </a:r>
            <a:r>
              <a:rPr lang="zh-CN" sz="2400" dirty="0">
                <a:latin typeface="方正小标宋简体" panose="03000509000000000000" charset="-122"/>
                <a:ea typeface="方正小标宋简体" panose="03000509000000000000" charset="-122"/>
                <a:cs typeface="方正小标宋简体" panose="03000509000000000000" charset="-122"/>
                <a:sym typeface="+mn-ea"/>
              </a:rPr>
              <a:t>（一）</a:t>
            </a:r>
            <a:r>
              <a:rPr sz="2400" dirty="0">
                <a:latin typeface="方正小标宋简体" panose="03000509000000000000" charset="-122"/>
                <a:ea typeface="方正小标宋简体" panose="03000509000000000000" charset="-122"/>
                <a:cs typeface="方正小标宋简体" panose="03000509000000000000" charset="-122"/>
                <a:sym typeface="+mn-ea"/>
              </a:rPr>
              <a:t>戏剧编剧、曲本作者</a:t>
            </a:r>
            <a:r>
              <a:rPr lang="en-US" sz="2400" dirty="0">
                <a:latin typeface="方正小标宋简体" panose="03000509000000000000" charset="-122"/>
                <a:ea typeface="方正小标宋简体" panose="03000509000000000000" charset="-122"/>
                <a:cs typeface="方正小标宋简体" panose="03000509000000000000" charset="-122"/>
                <a:sym typeface="+mn-ea"/>
              </a:rPr>
              <a:t> </a:t>
            </a:r>
          </a:p>
          <a:p>
            <a:pPr indent="0" fontAlgn="auto">
              <a:lnSpc>
                <a:spcPts val="4000"/>
              </a:lnSpc>
            </a:pPr>
            <a:r>
              <a:rPr lang="en-US" altLang="zh-CN" sz="2400" dirty="0">
                <a:latin typeface="方正小标宋简体" panose="03000509000000000000" charset="-122"/>
                <a:ea typeface="方正小标宋简体" panose="03000509000000000000" charset="-122"/>
                <a:cs typeface="方正小标宋简体" panose="03000509000000000000" charset="-122"/>
                <a:sym typeface="+mn-ea"/>
              </a:rPr>
              <a:t>          </a:t>
            </a:r>
            <a:r>
              <a:rPr lang="zh-CN" altLang="en-US" sz="2400" dirty="0">
                <a:latin typeface="方正小标宋简体" panose="03000509000000000000" charset="-122"/>
                <a:ea typeface="方正小标宋简体" panose="03000509000000000000" charset="-122"/>
                <a:cs typeface="方正小标宋简体" panose="03000509000000000000" charset="-122"/>
                <a:sym typeface="+mn-ea"/>
              </a:rPr>
              <a:t>（二）</a:t>
            </a:r>
            <a:r>
              <a:rPr sz="2400" dirty="0">
                <a:latin typeface="方正小标宋简体" panose="03000509000000000000" charset="-122"/>
                <a:ea typeface="方正小标宋简体" panose="03000509000000000000" charset="-122"/>
                <a:cs typeface="方正小标宋简体" panose="03000509000000000000" charset="-122"/>
                <a:sym typeface="+mn-ea"/>
              </a:rPr>
              <a:t>音乐作曲</a:t>
            </a:r>
            <a:r>
              <a:rPr lang="en-US" sz="2400" dirty="0">
                <a:latin typeface="方正小标宋简体" panose="03000509000000000000" charset="-122"/>
                <a:ea typeface="方正小标宋简体" panose="03000509000000000000" charset="-122"/>
                <a:cs typeface="方正小标宋简体" panose="03000509000000000000" charset="-122"/>
                <a:sym typeface="+mn-ea"/>
              </a:rPr>
              <a:t> </a:t>
            </a:r>
          </a:p>
          <a:p>
            <a:pPr indent="0" fontAlgn="auto">
              <a:lnSpc>
                <a:spcPts val="4000"/>
              </a:lnSpc>
            </a:pPr>
            <a:r>
              <a:rPr lang="en-US" altLang="zh-CN" sz="2400" dirty="0">
                <a:latin typeface="方正小标宋简体" panose="03000509000000000000" charset="-122"/>
                <a:ea typeface="方正小标宋简体" panose="03000509000000000000" charset="-122"/>
                <a:cs typeface="方正小标宋简体" panose="03000509000000000000" charset="-122"/>
                <a:sym typeface="+mn-ea"/>
              </a:rPr>
              <a:t>          </a:t>
            </a:r>
            <a:r>
              <a:rPr lang="zh-CN" altLang="en-US" sz="2400" dirty="0">
                <a:latin typeface="方正小标宋简体" panose="03000509000000000000" charset="-122"/>
                <a:ea typeface="方正小标宋简体" panose="03000509000000000000" charset="-122"/>
                <a:cs typeface="方正小标宋简体" panose="03000509000000000000" charset="-122"/>
                <a:sym typeface="+mn-ea"/>
              </a:rPr>
              <a:t>（三）舞台艺术导演、编导</a:t>
            </a:r>
            <a:endParaRPr lang="en-US" sz="2400" dirty="0">
              <a:latin typeface="方正小标宋简体" panose="03000509000000000000" charset="-122"/>
              <a:ea typeface="方正小标宋简体" panose="03000509000000000000" charset="-122"/>
              <a:cs typeface="方正小标宋简体" panose="03000509000000000000" charset="-122"/>
              <a:sym typeface="+mn-ea"/>
            </a:endParaRPr>
          </a:p>
          <a:p>
            <a:pPr indent="0" fontAlgn="auto">
              <a:lnSpc>
                <a:spcPts val="4000"/>
              </a:lnSpc>
            </a:pPr>
            <a:r>
              <a:rPr lang="en-US" altLang="zh-CN" sz="2400" dirty="0">
                <a:latin typeface="方正小标宋简体" panose="03000509000000000000" charset="-122"/>
                <a:ea typeface="方正小标宋简体" panose="03000509000000000000" charset="-122"/>
                <a:cs typeface="方正小标宋简体" panose="03000509000000000000" charset="-122"/>
                <a:sym typeface="+mn-ea"/>
              </a:rPr>
              <a:t>          </a:t>
            </a:r>
            <a:r>
              <a:rPr lang="zh-CN" altLang="en-US" sz="2400" dirty="0">
                <a:latin typeface="方正小标宋简体" panose="03000509000000000000" charset="-122"/>
                <a:ea typeface="方正小标宋简体" panose="03000509000000000000" charset="-122"/>
                <a:cs typeface="方正小标宋简体" panose="03000509000000000000" charset="-122"/>
                <a:sym typeface="+mn-ea"/>
              </a:rPr>
              <a:t>（四）</a:t>
            </a:r>
            <a:r>
              <a:rPr sz="2400" dirty="0" err="1">
                <a:latin typeface="方正小标宋简体" panose="03000509000000000000" charset="-122"/>
                <a:ea typeface="方正小标宋简体" panose="03000509000000000000" charset="-122"/>
                <a:cs typeface="方正小标宋简体" panose="03000509000000000000" charset="-122"/>
                <a:sym typeface="+mn-ea"/>
              </a:rPr>
              <a:t>舞台艺术表演</a:t>
            </a:r>
            <a:r>
              <a:rPr lang="zh-CN" altLang="en-US" sz="2400" dirty="0">
                <a:latin typeface="方正小标宋简体" panose="03000509000000000000" charset="-122"/>
                <a:ea typeface="方正小标宋简体" panose="03000509000000000000" charset="-122"/>
                <a:cs typeface="方正小标宋简体" panose="03000509000000000000" charset="-122"/>
                <a:sym typeface="+mn-ea"/>
              </a:rPr>
              <a:t>人才</a:t>
            </a:r>
            <a:endParaRPr lang="en-US" sz="2400" dirty="0">
              <a:latin typeface="方正小标宋简体" panose="03000509000000000000" charset="-122"/>
              <a:ea typeface="方正小标宋简体" panose="03000509000000000000" charset="-122"/>
              <a:cs typeface="方正小标宋简体" panose="03000509000000000000" charset="-122"/>
              <a:sym typeface="+mn-ea"/>
            </a:endParaRPr>
          </a:p>
          <a:p>
            <a:pPr indent="0" fontAlgn="auto">
              <a:lnSpc>
                <a:spcPts val="4000"/>
              </a:lnSpc>
            </a:pPr>
            <a:r>
              <a:rPr lang="en-US" altLang="zh-CN" sz="2400" dirty="0">
                <a:latin typeface="方正小标宋简体" panose="03000509000000000000" charset="-122"/>
                <a:ea typeface="方正小标宋简体" panose="03000509000000000000" charset="-122"/>
                <a:cs typeface="方正小标宋简体" panose="03000509000000000000" charset="-122"/>
                <a:sym typeface="+mn-ea"/>
              </a:rPr>
              <a:t>          </a:t>
            </a:r>
            <a:r>
              <a:rPr lang="zh-CN" altLang="en-US" sz="2400" dirty="0">
                <a:latin typeface="方正小标宋简体" panose="03000509000000000000" charset="-122"/>
                <a:ea typeface="方正小标宋简体" panose="03000509000000000000" charset="-122"/>
                <a:cs typeface="方正小标宋简体" panose="03000509000000000000" charset="-122"/>
                <a:sym typeface="+mn-ea"/>
              </a:rPr>
              <a:t>（五）绘画、雕塑、书法、篆刻、摄影创作人才</a:t>
            </a:r>
            <a:endParaRPr lang="en-US" altLang="zh-CN" sz="2400" dirty="0">
              <a:latin typeface="方正小标宋简体" panose="03000509000000000000" charset="-122"/>
              <a:ea typeface="方正小标宋简体" panose="03000509000000000000" charset="-122"/>
              <a:cs typeface="方正小标宋简体" panose="03000509000000000000" charset="-122"/>
              <a:sym typeface="+mn-ea"/>
            </a:endParaRPr>
          </a:p>
          <a:p>
            <a:pPr indent="0" fontAlgn="auto">
              <a:lnSpc>
                <a:spcPts val="4000"/>
              </a:lnSpc>
            </a:pPr>
            <a:r>
              <a:rPr lang="en-US" altLang="zh-CN" sz="2400" dirty="0">
                <a:latin typeface="方正小标宋简体" panose="03000509000000000000" charset="-122"/>
                <a:ea typeface="方正小标宋简体" panose="03000509000000000000" charset="-122"/>
                <a:cs typeface="方正小标宋简体" panose="03000509000000000000" charset="-122"/>
                <a:sym typeface="+mn-ea"/>
              </a:rPr>
              <a:t>          </a:t>
            </a:r>
            <a:r>
              <a:rPr lang="zh-CN" altLang="en-US" sz="2400" dirty="0">
                <a:latin typeface="方正小标宋简体" panose="03000509000000000000" charset="-122"/>
                <a:ea typeface="方正小标宋简体" panose="03000509000000000000" charset="-122"/>
                <a:cs typeface="方正小标宋简体" panose="03000509000000000000" charset="-122"/>
                <a:sym typeface="+mn-ea"/>
              </a:rPr>
              <a:t>（六）工艺美术创作、艺术设计人才</a:t>
            </a:r>
            <a:endParaRPr lang="zh-CN" sz="2400" dirty="0">
              <a:latin typeface="方正小标宋简体" panose="03000509000000000000" charset="-122"/>
              <a:ea typeface="方正小标宋简体" panose="03000509000000000000" charset="-122"/>
              <a:cs typeface="方正小标宋简体" panose="03000509000000000000" charset="-122"/>
              <a:sym typeface="+mn-ea"/>
            </a:endParaRPr>
          </a:p>
          <a:p>
            <a:pPr indent="0" fontAlgn="auto">
              <a:lnSpc>
                <a:spcPts val="4000"/>
              </a:lnSpc>
            </a:pPr>
            <a:r>
              <a:rPr lang="en-US" altLang="zh-CN" sz="2400" dirty="0">
                <a:latin typeface="方正小标宋简体" panose="03000509000000000000" charset="-122"/>
                <a:ea typeface="方正小标宋简体" panose="03000509000000000000" charset="-122"/>
                <a:cs typeface="方正小标宋简体" panose="03000509000000000000" charset="-122"/>
                <a:sym typeface="+mn-ea"/>
              </a:rPr>
              <a:t>          </a:t>
            </a:r>
            <a:r>
              <a:rPr lang="zh-CN" sz="2400" dirty="0">
                <a:latin typeface="方正小标宋简体" panose="03000509000000000000" charset="-122"/>
                <a:ea typeface="方正小标宋简体" panose="03000509000000000000" charset="-122"/>
                <a:cs typeface="方正小标宋简体" panose="03000509000000000000" charset="-122"/>
                <a:sym typeface="+mn-ea"/>
              </a:rPr>
              <a:t>（七）</a:t>
            </a:r>
            <a:r>
              <a:rPr lang="zh-CN" altLang="en-US" sz="2400" dirty="0">
                <a:latin typeface="方正小标宋简体" panose="03000509000000000000" charset="-122"/>
                <a:ea typeface="方正小标宋简体" panose="03000509000000000000" charset="-122"/>
                <a:cs typeface="方正小标宋简体" panose="03000509000000000000" charset="-122"/>
                <a:sym typeface="+mn-ea"/>
              </a:rPr>
              <a:t>舞台艺术、美术评论人才</a:t>
            </a:r>
            <a:endParaRPr sz="2400" dirty="0">
              <a:latin typeface="方正小标宋简体" panose="03000509000000000000" charset="-122"/>
              <a:ea typeface="方正小标宋简体" panose="03000509000000000000" charset="-122"/>
              <a:cs typeface="方正小标宋简体" panose="03000509000000000000" charset="-122"/>
              <a:sym typeface="+mn-ea"/>
            </a:endParaRPr>
          </a:p>
        </p:txBody>
      </p:sp>
      <p:pic>
        <p:nvPicPr>
          <p:cNvPr id="4" name="图片 4" descr="017-01.jpg"/>
          <p:cNvPicPr preferRelativeResize="0">
            <a:picLocks noChangeAspect="1"/>
          </p:cNvPicPr>
          <p:nvPr>
            <p:custDataLst>
              <p:tags r:id="rId1"/>
            </p:custDataLst>
          </p:nvPr>
        </p:nvPicPr>
        <p:blipFill>
          <a:blip r:embed="rId4" cstate="print"/>
          <a:srcRect l="33594" t="25699" r="32813" b="62151"/>
          <a:stretch>
            <a:fillRect/>
          </a:stretch>
        </p:blipFill>
        <p:spPr bwMode="auto">
          <a:xfrm>
            <a:off x="323215" y="264160"/>
            <a:ext cx="3220085" cy="824230"/>
          </a:xfrm>
          <a:prstGeom prst="rect">
            <a:avLst/>
          </a:prstGeom>
          <a:solidFill>
            <a:schemeClr val="bg1">
              <a:lumMod val="75000"/>
            </a:schemeClr>
          </a:solidFill>
          <a:ln w="9525">
            <a:noFill/>
            <a:miter lim="800000"/>
            <a:headEnd/>
            <a:tailEnd/>
          </a:ln>
          <a:effectLst>
            <a:softEdge rad="63500"/>
          </a:effectLst>
        </p:spPr>
      </p:pic>
      <p:sp>
        <p:nvSpPr>
          <p:cNvPr id="18" name="Freeform: Shape 17"/>
          <p:cNvSpPr/>
          <p:nvPr/>
        </p:nvSpPr>
        <p:spPr>
          <a:xfrm>
            <a:off x="3867693" y="0"/>
            <a:ext cx="8324307" cy="1995331"/>
          </a:xfrm>
          <a:custGeom>
            <a:avLst/>
            <a:gdLst>
              <a:gd name="connsiteX0" fmla="*/ 0 w 8324307"/>
              <a:gd name="connsiteY0" fmla="*/ 0 h 1995331"/>
              <a:gd name="connsiteX1" fmla="*/ 8324307 w 8324307"/>
              <a:gd name="connsiteY1" fmla="*/ 0 h 1995331"/>
              <a:gd name="connsiteX2" fmla="*/ 8324307 w 8324307"/>
              <a:gd name="connsiteY2" fmla="*/ 90760 h 1995331"/>
              <a:gd name="connsiteX3" fmla="*/ 8324307 w 8324307"/>
              <a:gd name="connsiteY3" fmla="*/ 1484628 h 1995331"/>
              <a:gd name="connsiteX4" fmla="*/ 7442144 w 8324307"/>
              <a:gd name="connsiteY4" fmla="*/ 1995184 h 1995331"/>
              <a:gd name="connsiteX5" fmla="*/ 6868746 w 8324307"/>
              <a:gd name="connsiteY5" fmla="*/ 1809320 h 1995331"/>
              <a:gd name="connsiteX6" fmla="*/ 4774413 w 8324307"/>
              <a:gd name="connsiteY6" fmla="*/ 1557946 h 1995331"/>
              <a:gd name="connsiteX7" fmla="*/ 1831876 w 8324307"/>
              <a:gd name="connsiteY7" fmla="*/ 1358941 h 1995331"/>
              <a:gd name="connsiteX8" fmla="*/ 11116 w 8324307"/>
              <a:gd name="connsiteY8" fmla="*/ 3875 h 1995331"/>
              <a:gd name="connsiteX9" fmla="*/ 0 w 8324307"/>
              <a:gd name="connsiteY9" fmla="*/ 0 h 1995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24307" h="1995331">
                <a:moveTo>
                  <a:pt x="0" y="0"/>
                </a:moveTo>
                <a:lnTo>
                  <a:pt x="8324307" y="0"/>
                </a:lnTo>
                <a:lnTo>
                  <a:pt x="8324307" y="90760"/>
                </a:lnTo>
                <a:cubicBezTo>
                  <a:pt x="8324307" y="1484628"/>
                  <a:pt x="8324307" y="1484628"/>
                  <a:pt x="8324307" y="1484628"/>
                </a:cubicBezTo>
                <a:cubicBezTo>
                  <a:pt x="8115528" y="1758260"/>
                  <a:pt x="7822608" y="2002188"/>
                  <a:pt x="7442144" y="1995184"/>
                </a:cubicBezTo>
                <a:cubicBezTo>
                  <a:pt x="7269205" y="1992001"/>
                  <a:pt x="7078179" y="1936971"/>
                  <a:pt x="6868746" y="1809320"/>
                </a:cubicBezTo>
                <a:cubicBezTo>
                  <a:pt x="5622618" y="1044723"/>
                  <a:pt x="5402713" y="2374913"/>
                  <a:pt x="4774413" y="1557946"/>
                </a:cubicBezTo>
                <a:cubicBezTo>
                  <a:pt x="4156585" y="730505"/>
                  <a:pt x="2826684" y="2039747"/>
                  <a:pt x="1831876" y="1358941"/>
                </a:cubicBezTo>
                <a:cubicBezTo>
                  <a:pt x="1339708" y="1018538"/>
                  <a:pt x="803036" y="311547"/>
                  <a:pt x="11116" y="3875"/>
                </a:cubicBezTo>
                <a:lnTo>
                  <a:pt x="0" y="0"/>
                </a:lnTo>
                <a:close/>
              </a:path>
            </a:pathLst>
          </a:custGeom>
          <a:gradFill>
            <a:gsLst>
              <a:gs pos="0">
                <a:srgbClr val="D7000F"/>
              </a:gs>
              <a:gs pos="97959">
                <a:srgbClr val="5E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ID" sz="1800" b="0" i="0" u="none" strike="noStrike" kern="1200" cap="none" spc="0" normalizeH="0" baseline="0" noProof="0" dirty="0">
              <a:ln>
                <a:noFill/>
              </a:ln>
              <a:solidFill>
                <a:prstClr val="white"/>
              </a:solidFill>
              <a:effectLst/>
              <a:uLnTx/>
              <a:uFillTx/>
              <a:latin typeface="Arial" panose="020B0604020202020204" pitchFamily="34" charset="0"/>
              <a:ea typeface="思源黑体 CN Medium"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E0042-AFEB-1481-E72E-1113DC8DD0E2}"/>
            </a:ext>
          </a:extLst>
        </p:cNvPr>
        <p:cNvGrpSpPr/>
        <p:nvPr/>
      </p:nvGrpSpPr>
      <p:grpSpPr>
        <a:xfrm>
          <a:off x="0" y="0"/>
          <a:ext cx="0" cy="0"/>
          <a:chOff x="0" y="0"/>
          <a:chExt cx="0" cy="0"/>
        </a:xfrm>
      </p:grpSpPr>
      <p:pic>
        <p:nvPicPr>
          <p:cNvPr id="4" name="图片 4" descr="017-01.jpg">
            <a:extLst>
              <a:ext uri="{FF2B5EF4-FFF2-40B4-BE49-F238E27FC236}">
                <a16:creationId xmlns:a16="http://schemas.microsoft.com/office/drawing/2014/main" id="{54973FE8-E219-F76C-6BD4-B872C58F86FF}"/>
              </a:ext>
            </a:extLst>
          </p:cNvPr>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2532" name="TextBox 10">
            <a:extLst>
              <a:ext uri="{FF2B5EF4-FFF2-40B4-BE49-F238E27FC236}">
                <a16:creationId xmlns:a16="http://schemas.microsoft.com/office/drawing/2014/main" id="{11E42329-742B-0ACA-E610-26CCCC0F232C}"/>
              </a:ext>
            </a:extLst>
          </p:cNvPr>
          <p:cNvSpPr txBox="1"/>
          <p:nvPr/>
        </p:nvSpPr>
        <p:spPr>
          <a:xfrm>
            <a:off x="731202" y="2505695"/>
            <a:ext cx="10729595" cy="3708708"/>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lvl="0" eaLnBrk="1" hangingPunct="1">
              <a:lnSpc>
                <a:spcPts val="4500"/>
              </a:lnSpc>
              <a:spcBef>
                <a:spcPts val="1200"/>
              </a:spcBef>
              <a:buFont typeface="Wingdings" panose="05000000000000000000" charset="0"/>
              <a:buChar char="u"/>
            </a:pPr>
            <a:r>
              <a:rPr lang="zh-CN" altLang="en-US" sz="2800" dirty="0">
                <a:latin typeface="微软雅黑" panose="020B0503020204020204" charset="-122"/>
                <a:ea typeface="微软雅黑" panose="020B0503020204020204" charset="-122"/>
                <a:cs typeface="微软雅黑" panose="020B0503020204020204" charset="-122"/>
              </a:rPr>
              <a:t>申请不超过</a:t>
            </a: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10</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万元</a:t>
            </a:r>
            <a:r>
              <a:rPr lang="zh-CN" altLang="en-US" sz="2800" dirty="0">
                <a:latin typeface="微软雅黑" panose="020B0503020204020204" charset="-122"/>
                <a:ea typeface="微软雅黑" panose="020B0503020204020204" charset="-122"/>
                <a:cs typeface="微软雅黑" panose="020B0503020204020204" charset="-122"/>
              </a:rPr>
              <a:t>的资助资金，主要用于创作采风、资料收集、材料购置和作品录音录像、包装运输、展览演出、结集出版等与创作有关的支出。</a:t>
            </a:r>
            <a:endParaRPr lang="en-US" altLang="zh-CN" sz="2800" dirty="0">
              <a:latin typeface="微软雅黑" panose="020B0503020204020204" charset="-122"/>
              <a:ea typeface="微软雅黑" panose="020B0503020204020204" charset="-122"/>
              <a:cs typeface="微软雅黑" panose="020B0503020204020204" charset="-122"/>
            </a:endParaRPr>
          </a:p>
          <a:p>
            <a:pPr lvl="0" eaLnBrk="1" hangingPunct="1">
              <a:lnSpc>
                <a:spcPts val="4500"/>
              </a:lnSpc>
              <a:spcBef>
                <a:spcPts val="1200"/>
              </a:spcBef>
              <a:buFont typeface="Wingdings" panose="05000000000000000000" charset="0"/>
              <a:buChar char="u"/>
            </a:pPr>
            <a:r>
              <a:rPr lang="zh-CN" altLang="en-US" sz="2800" dirty="0">
                <a:latin typeface="微软雅黑" panose="020B0503020204020204" charset="-122"/>
                <a:ea typeface="微软雅黑" panose="020B0503020204020204" charset="-122"/>
                <a:cs typeface="微软雅黑" panose="020B0503020204020204" charset="-122"/>
              </a:rPr>
              <a:t>同一项目申报主体可申报</a:t>
            </a:r>
            <a:r>
              <a:rPr lang="en-US" altLang="zh-CN" sz="3600" dirty="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3600" dirty="0">
                <a:solidFill>
                  <a:srgbClr val="FF0000"/>
                </a:solidFill>
                <a:latin typeface="微软雅黑" panose="020B0503020204020204" charset="-122"/>
                <a:ea typeface="微软雅黑" panose="020B0503020204020204" charset="-122"/>
                <a:cs typeface="微软雅黑" panose="020B0503020204020204" charset="-122"/>
              </a:rPr>
              <a:t>项</a:t>
            </a:r>
            <a:r>
              <a:rPr lang="zh-CN" altLang="en-US" sz="2800" dirty="0">
                <a:latin typeface="微软雅黑" panose="020B0503020204020204" charset="-122"/>
                <a:ea typeface="微软雅黑" panose="020B0503020204020204" charset="-122"/>
                <a:cs typeface="微软雅黑" panose="020B0503020204020204" charset="-122"/>
              </a:rPr>
              <a:t>青年艺术创作人才资助项目。</a:t>
            </a:r>
            <a:endParaRPr lang="en-US" altLang="zh-CN" sz="2800" dirty="0">
              <a:latin typeface="微软雅黑" panose="020B0503020204020204" charset="-122"/>
              <a:ea typeface="微软雅黑" panose="020B0503020204020204" charset="-122"/>
              <a:cs typeface="微软雅黑" panose="020B0503020204020204" charset="-122"/>
            </a:endParaRPr>
          </a:p>
          <a:p>
            <a:pPr marL="0" lvl="0" indent="0" eaLnBrk="1" hangingPunct="1">
              <a:lnSpc>
                <a:spcPts val="4500"/>
              </a:lnSpc>
              <a:spcBef>
                <a:spcPts val="0"/>
              </a:spcBef>
              <a:buNone/>
            </a:pPr>
            <a:r>
              <a:rPr lang="en-US" altLang="zh-CN" sz="2800" dirty="0">
                <a:latin typeface="微软雅黑" panose="020B0503020204020204" charset="-122"/>
                <a:ea typeface="微软雅黑" panose="020B0503020204020204" charset="-122"/>
                <a:cs typeface="微软雅黑" panose="020B0503020204020204" charset="-122"/>
              </a:rPr>
              <a:t>   </a:t>
            </a:r>
            <a:r>
              <a:rPr lang="zh-CN" altLang="en-US" sz="2800" dirty="0">
                <a:latin typeface="微软雅黑" panose="020B0503020204020204" charset="-122"/>
                <a:ea typeface="微软雅黑" panose="020B0503020204020204" charset="-122"/>
                <a:cs typeface="微软雅黑" panose="020B0503020204020204" charset="-122"/>
              </a:rPr>
              <a:t>已获得“国家艺术基金青年艺术创作人才资助项目”的项目主体，  </a:t>
            </a:r>
            <a:endParaRPr lang="en-US" altLang="zh-CN" sz="2800" dirty="0">
              <a:latin typeface="微软雅黑" panose="020B0503020204020204" charset="-122"/>
              <a:ea typeface="微软雅黑" panose="020B0503020204020204" charset="-122"/>
              <a:cs typeface="微软雅黑" panose="020B0503020204020204" charset="-122"/>
            </a:endParaRPr>
          </a:p>
          <a:p>
            <a:pPr marL="0" lvl="0" indent="0" eaLnBrk="1" hangingPunct="1">
              <a:lnSpc>
                <a:spcPts val="4500"/>
              </a:lnSpc>
              <a:spcBef>
                <a:spcPts val="0"/>
              </a:spcBef>
              <a:buNone/>
            </a:pPr>
            <a:r>
              <a:rPr lang="en-US" altLang="zh-CN" sz="2800" dirty="0">
                <a:latin typeface="微软雅黑" panose="020B0503020204020204" charset="-122"/>
                <a:ea typeface="微软雅黑" panose="020B0503020204020204" charset="-122"/>
                <a:cs typeface="微软雅黑" panose="020B0503020204020204" charset="-122"/>
              </a:rPr>
              <a:t>   </a:t>
            </a:r>
            <a:r>
              <a:rPr lang="zh-CN" altLang="en-US" sz="2800" dirty="0">
                <a:latin typeface="微软雅黑" panose="020B0503020204020204" charset="-122"/>
                <a:ea typeface="微软雅黑" panose="020B0503020204020204" charset="-122"/>
                <a:cs typeface="微软雅黑" panose="020B0503020204020204" charset="-122"/>
              </a:rPr>
              <a:t>不能重复申报。</a:t>
            </a:r>
            <a:endParaRPr lang="en-US" altLang="zh-CN" sz="2800" dirty="0">
              <a:latin typeface="微软雅黑" panose="020B0503020204020204" charset="-122"/>
              <a:ea typeface="微软雅黑" panose="020B0503020204020204" charset="-122"/>
              <a:cs typeface="微软雅黑" panose="020B0503020204020204" charset="-122"/>
            </a:endParaRPr>
          </a:p>
        </p:txBody>
      </p:sp>
      <p:sp>
        <p:nvSpPr>
          <p:cNvPr id="22531" name="TextBox 7">
            <a:extLst>
              <a:ext uri="{FF2B5EF4-FFF2-40B4-BE49-F238E27FC236}">
                <a16:creationId xmlns:a16="http://schemas.microsoft.com/office/drawing/2014/main" id="{F633018E-B495-36FC-24ED-B30079C577F1}"/>
              </a:ext>
            </a:extLst>
          </p:cNvPr>
          <p:cNvSpPr txBox="1"/>
          <p:nvPr/>
        </p:nvSpPr>
        <p:spPr>
          <a:xfrm>
            <a:off x="913130" y="1485675"/>
            <a:ext cx="8042275" cy="62273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lgn="l" eaLnBrk="1" hangingPunct="1">
              <a:lnSpc>
                <a:spcPts val="4500"/>
              </a:lnSpc>
              <a:spcBef>
                <a:spcPct val="0"/>
              </a:spcBef>
              <a:buNone/>
            </a:pPr>
            <a:r>
              <a:rPr lang="zh-CN" altLang="en-US" b="1" dirty="0">
                <a:latin typeface="微软雅黑" panose="020B0503020204020204" charset="-122"/>
                <a:ea typeface="微软雅黑" panose="020B0503020204020204" charset="-122"/>
                <a:sym typeface="+mn-ea"/>
              </a:rPr>
              <a:t>青年艺术创作人才资助项目</a:t>
            </a:r>
            <a:r>
              <a:rPr lang="zh-CN" altLang="en-US" b="1" dirty="0">
                <a:solidFill>
                  <a:srgbClr val="FF0000"/>
                </a:solidFill>
                <a:latin typeface="微软雅黑" panose="020B0503020204020204" charset="-122"/>
                <a:ea typeface="微软雅黑" panose="020B0503020204020204" charset="-122"/>
                <a:sym typeface="+mn-ea"/>
              </a:rPr>
              <a:t>注意事项</a:t>
            </a:r>
            <a:endParaRPr lang="en-US" altLang="zh-CN" b="1"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263438732"/>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0D472-3CF7-C028-B162-C35091E2FD7E}"/>
            </a:ext>
          </a:extLst>
        </p:cNvPr>
        <p:cNvGrpSpPr/>
        <p:nvPr/>
      </p:nvGrpSpPr>
      <p:grpSpPr>
        <a:xfrm>
          <a:off x="0" y="0"/>
          <a:ext cx="0" cy="0"/>
          <a:chOff x="0" y="0"/>
          <a:chExt cx="0" cy="0"/>
        </a:xfrm>
      </p:grpSpPr>
      <p:pic>
        <p:nvPicPr>
          <p:cNvPr id="4" name="图片 4" descr="017-01.jpg">
            <a:extLst>
              <a:ext uri="{FF2B5EF4-FFF2-40B4-BE49-F238E27FC236}">
                <a16:creationId xmlns:a16="http://schemas.microsoft.com/office/drawing/2014/main" id="{68813E6C-B157-40F5-2E00-9C48B08B3E5D}"/>
              </a:ext>
            </a:extLst>
          </p:cNvPr>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2532" name="TextBox 10">
            <a:extLst>
              <a:ext uri="{FF2B5EF4-FFF2-40B4-BE49-F238E27FC236}">
                <a16:creationId xmlns:a16="http://schemas.microsoft.com/office/drawing/2014/main" id="{4FC4E1D8-2F42-AFA3-5C39-300682ADFA52}"/>
              </a:ext>
            </a:extLst>
          </p:cNvPr>
          <p:cNvSpPr txBox="1"/>
          <p:nvPr/>
        </p:nvSpPr>
        <p:spPr>
          <a:xfrm>
            <a:off x="593983" y="2385514"/>
            <a:ext cx="11022050" cy="328551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720000" eaLnBrk="1" hangingPunct="1">
              <a:lnSpc>
                <a:spcPts val="4500"/>
              </a:lnSpc>
              <a:spcBef>
                <a:spcPts val="1200"/>
              </a:spcBef>
              <a:buNone/>
            </a:pPr>
            <a:r>
              <a:rPr lang="en-US" altLang="zh-CN" sz="2600" dirty="0">
                <a:latin typeface="微软雅黑" panose="020B0503020204020204" pitchFamily="34" charset="-122"/>
                <a:ea typeface="微软雅黑" panose="020B0503020204020204" pitchFamily="34" charset="-122"/>
                <a:cs typeface="微软雅黑" panose="020B0503020204020204" charset="-122"/>
              </a:rPr>
              <a:t>2025</a:t>
            </a:r>
            <a:r>
              <a:rPr lang="zh-CN" altLang="en-US" sz="2600" dirty="0">
                <a:latin typeface="微软雅黑" panose="020B0503020204020204" pitchFamily="34" charset="-122"/>
                <a:ea typeface="微软雅黑" panose="020B0503020204020204" pitchFamily="34" charset="-122"/>
                <a:cs typeface="微软雅黑" panose="020B0503020204020204" charset="-122"/>
              </a:rPr>
              <a:t>年，管理中心锚定“固根基、扬优势、补短板、强弱项”核心目标，聚焦超期项目清理、加强项目监管、完善制度建设、升级信息系统等方面，开展了一系列工作。</a:t>
            </a:r>
            <a:endParaRPr lang="en-US" altLang="zh-CN" sz="2600" dirty="0">
              <a:latin typeface="微软雅黑" panose="020B0503020204020204" pitchFamily="34" charset="-122"/>
              <a:ea typeface="微软雅黑" panose="020B0503020204020204" pitchFamily="34" charset="-122"/>
              <a:cs typeface="微软雅黑" panose="020B0503020204020204" charset="-122"/>
            </a:endParaRPr>
          </a:p>
          <a:p>
            <a:pPr marL="0" lvl="0" indent="0" eaLnBrk="1" hangingPunct="1">
              <a:lnSpc>
                <a:spcPts val="4500"/>
              </a:lnSpc>
              <a:spcBef>
                <a:spcPts val="1200"/>
              </a:spcBef>
              <a:buNone/>
            </a:pPr>
            <a:r>
              <a:rPr lang="en-US" altLang="zh-CN" sz="2600" dirty="0">
                <a:latin typeface="方正小标宋简体" panose="03000509000000000000" charset="-122"/>
                <a:ea typeface="方正小标宋简体" panose="03000509000000000000" charset="-122"/>
              </a:rPr>
              <a:t>1. </a:t>
            </a:r>
            <a:r>
              <a:rPr lang="zh-CN" altLang="en-US" sz="2600" dirty="0">
                <a:latin typeface="方正小标宋简体" panose="03000509000000000000" charset="-122"/>
                <a:ea typeface="方正小标宋简体" panose="03000509000000000000" charset="-122"/>
              </a:rPr>
              <a:t>针对长年积压的超期项目，开展专项</a:t>
            </a:r>
            <a:r>
              <a:rPr lang="zh-CN" altLang="en-US" sz="2600" dirty="0" smtClean="0">
                <a:latin typeface="方正小标宋简体" panose="03000509000000000000" charset="-122"/>
                <a:ea typeface="方正小标宋简体" panose="03000509000000000000" charset="-122"/>
              </a:rPr>
              <a:t>清理。</a:t>
            </a:r>
            <a:endParaRPr lang="en-US" altLang="zh-CN" sz="2600" dirty="0">
              <a:latin typeface="方正小标宋简体" panose="03000509000000000000" charset="-122"/>
              <a:ea typeface="方正小标宋简体" panose="03000509000000000000" charset="-122"/>
            </a:endParaRPr>
          </a:p>
          <a:p>
            <a:pPr marL="0" lvl="0" indent="-457200" eaLnBrk="1" hangingPunct="1">
              <a:lnSpc>
                <a:spcPts val="4500"/>
              </a:lnSpc>
              <a:spcBef>
                <a:spcPts val="1200"/>
              </a:spcBef>
              <a:buNone/>
            </a:pPr>
            <a:r>
              <a:rPr lang="en-US" altLang="zh-CN" sz="2600" dirty="0">
                <a:latin typeface="方正小标宋简体" panose="03000509000000000000" charset="-122"/>
                <a:ea typeface="方正小标宋简体" panose="03000509000000000000" charset="-122"/>
              </a:rPr>
              <a:t>2. </a:t>
            </a:r>
            <a:r>
              <a:rPr lang="zh-CN" altLang="en-US" sz="2600" dirty="0" smtClean="0">
                <a:latin typeface="方正小标宋简体" panose="03000509000000000000" charset="-122"/>
                <a:ea typeface="方正小标宋简体" panose="03000509000000000000" charset="-122"/>
              </a:rPr>
              <a:t>推动修订</a:t>
            </a:r>
            <a:r>
              <a:rPr lang="en-US" altLang="zh-CN" sz="2600" dirty="0" smtClean="0">
                <a:latin typeface="方正小标宋简体" panose="03000509000000000000" charset="-122"/>
                <a:ea typeface="方正小标宋简体" panose="03000509000000000000" charset="-122"/>
              </a:rPr>
              <a:t>《</a:t>
            </a:r>
            <a:r>
              <a:rPr lang="zh-CN" altLang="en-US" sz="2600" dirty="0">
                <a:latin typeface="方正小标宋简体" panose="03000509000000000000" charset="-122"/>
                <a:ea typeface="方正小标宋简体" panose="03000509000000000000" charset="-122"/>
              </a:rPr>
              <a:t>国家艺术基金资助项目监督管理办法</a:t>
            </a:r>
            <a:r>
              <a:rPr lang="en-US" altLang="zh-CN" sz="2600" dirty="0">
                <a:latin typeface="方正小标宋简体" panose="03000509000000000000" charset="-122"/>
                <a:ea typeface="方正小标宋简体" panose="03000509000000000000" charset="-122"/>
              </a:rPr>
              <a:t>》</a:t>
            </a:r>
            <a:r>
              <a:rPr lang="zh-CN" altLang="en-US" sz="2600" dirty="0">
                <a:latin typeface="方正小标宋简体" panose="03000509000000000000" charset="-122"/>
                <a:ea typeface="方正小标宋简体" panose="03000509000000000000" charset="-122"/>
              </a:rPr>
              <a:t>及五类配套实施</a:t>
            </a:r>
            <a:r>
              <a:rPr lang="zh-CN" altLang="en-US" sz="2600" dirty="0" smtClean="0">
                <a:latin typeface="方正小标宋简体" panose="03000509000000000000" charset="-122"/>
                <a:ea typeface="方正小标宋简体" panose="03000509000000000000" charset="-122"/>
              </a:rPr>
              <a:t>细则。</a:t>
            </a:r>
            <a:endParaRPr lang="en-US" altLang="zh-CN" sz="2600" dirty="0">
              <a:latin typeface="方正小标宋简体" panose="03000509000000000000" charset="-122"/>
              <a:ea typeface="方正小标宋简体" panose="03000509000000000000" charset="-122"/>
            </a:endParaRPr>
          </a:p>
        </p:txBody>
      </p:sp>
      <p:sp>
        <p:nvSpPr>
          <p:cNvPr id="22531" name="TextBox 7">
            <a:extLst>
              <a:ext uri="{FF2B5EF4-FFF2-40B4-BE49-F238E27FC236}">
                <a16:creationId xmlns:a16="http://schemas.microsoft.com/office/drawing/2014/main" id="{48D7D942-6B55-5654-E66C-D2046AAAC122}"/>
              </a:ext>
            </a:extLst>
          </p:cNvPr>
          <p:cNvSpPr txBox="1"/>
          <p:nvPr/>
        </p:nvSpPr>
        <p:spPr>
          <a:xfrm>
            <a:off x="1258754" y="1419461"/>
            <a:ext cx="8042275" cy="634982"/>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lgn="l" eaLnBrk="1" hangingPunct="1">
              <a:lnSpc>
                <a:spcPts val="4500"/>
              </a:lnSpc>
              <a:spcBef>
                <a:spcPct val="0"/>
              </a:spcBef>
              <a:buNone/>
            </a:pPr>
            <a:r>
              <a:rPr lang="zh-CN" altLang="en-US" b="1" dirty="0">
                <a:latin typeface="微软雅黑" panose="020B0503020204020204" charset="-122"/>
                <a:ea typeface="微软雅黑" panose="020B0503020204020204" charset="-122"/>
                <a:sym typeface="+mn-ea"/>
              </a:rPr>
              <a:t>既要重视申报，也要重视</a:t>
            </a:r>
            <a:r>
              <a:rPr lang="zh-CN" altLang="en-US" sz="3600" b="1" dirty="0">
                <a:solidFill>
                  <a:srgbClr val="FF0000"/>
                </a:solidFill>
                <a:latin typeface="微软雅黑" panose="020B0503020204020204" charset="-122"/>
                <a:ea typeface="微软雅黑" panose="020B0503020204020204" charset="-122"/>
                <a:sym typeface="+mn-ea"/>
              </a:rPr>
              <a:t>实施</a:t>
            </a:r>
            <a:r>
              <a:rPr lang="zh-CN" altLang="en-US" b="1" dirty="0">
                <a:latin typeface="微软雅黑" panose="020B0503020204020204" charset="-122"/>
                <a:ea typeface="微软雅黑" panose="020B0503020204020204" charset="-122"/>
                <a:sym typeface="+mn-ea"/>
              </a:rPr>
              <a:t>。</a:t>
            </a:r>
            <a:endParaRPr lang="en-US" altLang="zh-CN" b="1"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267145557"/>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5B1BB-6A75-B4BF-8844-E82EB1A1110A}"/>
            </a:ext>
          </a:extLst>
        </p:cNvPr>
        <p:cNvGrpSpPr/>
        <p:nvPr/>
      </p:nvGrpSpPr>
      <p:grpSpPr>
        <a:xfrm>
          <a:off x="0" y="0"/>
          <a:ext cx="0" cy="0"/>
          <a:chOff x="0" y="0"/>
          <a:chExt cx="0" cy="0"/>
        </a:xfrm>
      </p:grpSpPr>
      <p:pic>
        <p:nvPicPr>
          <p:cNvPr id="4" name="图片 4" descr="017-01.jpg">
            <a:extLst>
              <a:ext uri="{FF2B5EF4-FFF2-40B4-BE49-F238E27FC236}">
                <a16:creationId xmlns:a16="http://schemas.microsoft.com/office/drawing/2014/main" id="{67A0D940-4483-653C-EEAD-7FBF0DF03ED9}"/>
              </a:ext>
            </a:extLst>
          </p:cNvPr>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2532" name="TextBox 10">
            <a:extLst>
              <a:ext uri="{FF2B5EF4-FFF2-40B4-BE49-F238E27FC236}">
                <a16:creationId xmlns:a16="http://schemas.microsoft.com/office/drawing/2014/main" id="{572EC16F-942C-FCFD-788C-8C9F9DEFD84C}"/>
              </a:ext>
            </a:extLst>
          </p:cNvPr>
          <p:cNvSpPr txBox="1"/>
          <p:nvPr/>
        </p:nvSpPr>
        <p:spPr>
          <a:xfrm>
            <a:off x="861462" y="2222653"/>
            <a:ext cx="10603221" cy="3708708"/>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lnSpc>
                <a:spcPts val="4500"/>
              </a:lnSpc>
              <a:spcBef>
                <a:spcPts val="1200"/>
              </a:spcBef>
              <a:buNone/>
            </a:pPr>
            <a:r>
              <a:rPr lang="en-US" altLang="zh-CN" sz="2800" dirty="0">
                <a:latin typeface="方正小标宋简体" panose="03000509000000000000" charset="-122"/>
                <a:ea typeface="方正小标宋简体" panose="03000509000000000000" charset="-122"/>
              </a:rPr>
              <a:t>3. </a:t>
            </a:r>
            <a:r>
              <a:rPr lang="zh-CN" altLang="en-US" sz="2800" dirty="0">
                <a:latin typeface="方正小标宋简体" panose="03000509000000000000" charset="-122"/>
                <a:ea typeface="方正小标宋简体" panose="03000509000000000000" charset="-122"/>
              </a:rPr>
              <a:t>在京对</a:t>
            </a:r>
            <a:r>
              <a:rPr lang="en-US" altLang="zh-CN" sz="2800" dirty="0">
                <a:latin typeface="方正小标宋简体" panose="03000509000000000000" charset="-122"/>
                <a:ea typeface="方正小标宋简体" panose="03000509000000000000" charset="-122"/>
              </a:rPr>
              <a:t>418</a:t>
            </a:r>
            <a:r>
              <a:rPr lang="zh-CN" altLang="en-US" sz="2800" dirty="0">
                <a:latin typeface="方正小标宋简体" panose="03000509000000000000" charset="-122"/>
                <a:ea typeface="方正小标宋简体" panose="03000509000000000000" charset="-122"/>
              </a:rPr>
              <a:t>个项目主体约</a:t>
            </a:r>
            <a:r>
              <a:rPr lang="en-US" altLang="zh-CN" sz="2800" dirty="0">
                <a:latin typeface="方正小标宋简体" panose="03000509000000000000" charset="-122"/>
                <a:ea typeface="方正小标宋简体" panose="03000509000000000000" charset="-122"/>
              </a:rPr>
              <a:t>900</a:t>
            </a:r>
            <a:r>
              <a:rPr lang="zh-CN" altLang="en-US" sz="2800" dirty="0">
                <a:latin typeface="方正小标宋简体" panose="03000509000000000000" charset="-122"/>
                <a:ea typeface="方正小标宋简体" panose="03000509000000000000" charset="-122"/>
              </a:rPr>
              <a:t>人次开展了实施培训，</a:t>
            </a:r>
            <a:r>
              <a:rPr lang="zh-CN" altLang="zh-CN" sz="2800" dirty="0">
                <a:latin typeface="方正小标宋简体" panose="03000509000000000000" charset="-122"/>
                <a:ea typeface="方正小标宋简体" panose="03000509000000000000" charset="-122"/>
              </a:rPr>
              <a:t>首次实现</a:t>
            </a:r>
            <a:r>
              <a:rPr lang="zh-CN" altLang="zh-CN" sz="2800" dirty="0" smtClean="0">
                <a:latin typeface="方正小标宋简体" panose="03000509000000000000" charset="-122"/>
                <a:ea typeface="方正小标宋简体" panose="03000509000000000000" charset="-122"/>
              </a:rPr>
              <a:t>应</a:t>
            </a:r>
            <a:r>
              <a:rPr lang="en-US" altLang="zh-CN" sz="2800" dirty="0">
                <a:latin typeface="方正小标宋简体" panose="03000509000000000000" charset="-122"/>
                <a:ea typeface="方正小标宋简体" panose="03000509000000000000" charset="-122"/>
              </a:rPr>
              <a:t> </a:t>
            </a:r>
            <a:r>
              <a:rPr lang="en-US" altLang="zh-CN" sz="2800" dirty="0" smtClean="0">
                <a:latin typeface="方正小标宋简体" panose="03000509000000000000" charset="-122"/>
                <a:ea typeface="方正小标宋简体" panose="03000509000000000000" charset="-122"/>
              </a:rPr>
              <a:t>     </a:t>
            </a:r>
            <a:endParaRPr lang="en-US" altLang="zh-CN" sz="2800" dirty="0">
              <a:latin typeface="方正小标宋简体" panose="03000509000000000000" charset="-122"/>
              <a:ea typeface="方正小标宋简体" panose="03000509000000000000" charset="-122"/>
            </a:endParaRPr>
          </a:p>
          <a:p>
            <a:pPr marL="0" lvl="0" indent="0" eaLnBrk="1" hangingPunct="1">
              <a:lnSpc>
                <a:spcPts val="4500"/>
              </a:lnSpc>
              <a:spcBef>
                <a:spcPts val="0"/>
              </a:spcBef>
              <a:buNone/>
            </a:pPr>
            <a:r>
              <a:rPr lang="en-US" altLang="zh-CN" sz="2800" dirty="0" smtClean="0">
                <a:latin typeface="方正小标宋简体" panose="03000509000000000000" charset="-122"/>
                <a:ea typeface="方正小标宋简体" panose="03000509000000000000" charset="-122"/>
              </a:rPr>
              <a:t>    </a:t>
            </a:r>
            <a:r>
              <a:rPr lang="zh-CN" altLang="zh-CN" sz="2800" dirty="0" smtClean="0">
                <a:latin typeface="方正小标宋简体" panose="03000509000000000000" charset="-122"/>
                <a:ea typeface="方正小标宋简体" panose="03000509000000000000" charset="-122"/>
              </a:rPr>
              <a:t>培训</a:t>
            </a:r>
            <a:r>
              <a:rPr lang="zh-CN" altLang="zh-CN" sz="2800" dirty="0">
                <a:latin typeface="方正小标宋简体" panose="03000509000000000000" charset="-122"/>
                <a:ea typeface="方正小标宋简体" panose="03000509000000000000" charset="-122"/>
              </a:rPr>
              <a:t>项目的全覆盖。</a:t>
            </a:r>
            <a:endParaRPr lang="en-US" altLang="zh-CN" sz="2800" dirty="0">
              <a:latin typeface="方正小标宋简体" panose="03000509000000000000" charset="-122"/>
              <a:ea typeface="方正小标宋简体" panose="03000509000000000000" charset="-122"/>
            </a:endParaRPr>
          </a:p>
          <a:p>
            <a:pPr marL="0" lvl="0" indent="0" eaLnBrk="1" hangingPunct="1">
              <a:lnSpc>
                <a:spcPts val="4500"/>
              </a:lnSpc>
              <a:spcBef>
                <a:spcPts val="1200"/>
              </a:spcBef>
              <a:buNone/>
            </a:pPr>
            <a:r>
              <a:rPr lang="en-US" altLang="zh-CN" sz="2800" dirty="0">
                <a:latin typeface="方正小标宋简体" panose="03000509000000000000" charset="-122"/>
                <a:ea typeface="方正小标宋简体" panose="03000509000000000000" charset="-122"/>
              </a:rPr>
              <a:t>4. </a:t>
            </a:r>
            <a:r>
              <a:rPr lang="zh-CN" altLang="en-US" sz="2800" dirty="0">
                <a:latin typeface="方正小标宋简体" panose="03000509000000000000" charset="-122"/>
                <a:ea typeface="方正小标宋简体" panose="03000509000000000000" charset="-122"/>
              </a:rPr>
              <a:t>组织</a:t>
            </a:r>
            <a:r>
              <a:rPr lang="en-US" altLang="zh-CN" sz="2800" dirty="0">
                <a:latin typeface="方正小标宋简体" panose="03000509000000000000" charset="-122"/>
                <a:ea typeface="方正小标宋简体" panose="03000509000000000000" charset="-122"/>
              </a:rPr>
              <a:t>9</a:t>
            </a:r>
            <a:r>
              <a:rPr lang="zh-CN" altLang="en-US" sz="2800" dirty="0">
                <a:latin typeface="方正小标宋简体" panose="03000509000000000000" charset="-122"/>
                <a:ea typeface="方正小标宋简体" panose="03000509000000000000" charset="-122"/>
              </a:rPr>
              <a:t>批</a:t>
            </a:r>
            <a:r>
              <a:rPr lang="en-US" altLang="zh-CN" sz="2800" dirty="0">
                <a:latin typeface="方正小标宋简体" panose="03000509000000000000" charset="-122"/>
                <a:ea typeface="方正小标宋简体" panose="03000509000000000000" charset="-122"/>
              </a:rPr>
              <a:t>46</a:t>
            </a:r>
            <a:r>
              <a:rPr lang="zh-CN" altLang="en-US" sz="2800" dirty="0">
                <a:latin typeface="方正小标宋简体" panose="03000509000000000000" charset="-122"/>
                <a:ea typeface="方正小标宋简体" panose="03000509000000000000" charset="-122"/>
              </a:rPr>
              <a:t>人次专家，分片区在北京、哈尔滨等</a:t>
            </a:r>
            <a:r>
              <a:rPr lang="en-US" altLang="zh-CN" sz="2800" dirty="0">
                <a:latin typeface="方正小标宋简体" panose="03000509000000000000" charset="-122"/>
                <a:ea typeface="方正小标宋简体" panose="03000509000000000000" charset="-122"/>
              </a:rPr>
              <a:t>7</a:t>
            </a:r>
            <a:r>
              <a:rPr lang="zh-CN" altLang="en-US" sz="2800" dirty="0">
                <a:latin typeface="方正小标宋简体" panose="03000509000000000000" charset="-122"/>
                <a:ea typeface="方正小标宋简体" panose="03000509000000000000" charset="-122"/>
              </a:rPr>
              <a:t>市，对</a:t>
            </a:r>
            <a:r>
              <a:rPr lang="en-US" altLang="zh-CN" sz="2800" dirty="0">
                <a:latin typeface="方正小标宋简体" panose="03000509000000000000" charset="-122"/>
                <a:ea typeface="方正小标宋简体" panose="03000509000000000000" charset="-122"/>
              </a:rPr>
              <a:t>720</a:t>
            </a:r>
            <a:r>
              <a:rPr lang="zh-CN" altLang="en-US" sz="2800" dirty="0">
                <a:latin typeface="方正小标宋简体" panose="03000509000000000000" charset="-122"/>
                <a:ea typeface="方正小标宋简体" panose="03000509000000000000" charset="-122"/>
              </a:rPr>
              <a:t>个</a:t>
            </a:r>
            <a:r>
              <a:rPr lang="zh-CN" altLang="en-US" sz="2800" dirty="0" smtClean="0">
                <a:latin typeface="方正小标宋简体" panose="03000509000000000000" charset="-122"/>
                <a:ea typeface="方正小标宋简体" panose="03000509000000000000" charset="-122"/>
              </a:rPr>
              <a:t>项</a:t>
            </a:r>
            <a:r>
              <a:rPr lang="en-US" altLang="zh-CN" sz="2800" dirty="0">
                <a:latin typeface="方正小标宋简体" panose="03000509000000000000" charset="-122"/>
                <a:ea typeface="方正小标宋简体" panose="03000509000000000000" charset="-122"/>
              </a:rPr>
              <a:t> </a:t>
            </a:r>
            <a:r>
              <a:rPr lang="en-US" altLang="zh-CN" sz="2800" dirty="0" smtClean="0">
                <a:latin typeface="方正小标宋简体" panose="03000509000000000000" charset="-122"/>
                <a:ea typeface="方正小标宋简体" panose="03000509000000000000" charset="-122"/>
              </a:rPr>
              <a:t> </a:t>
            </a:r>
          </a:p>
          <a:p>
            <a:pPr marL="0" lvl="0" indent="0" eaLnBrk="1" hangingPunct="1">
              <a:lnSpc>
                <a:spcPts val="4500"/>
              </a:lnSpc>
              <a:spcBef>
                <a:spcPts val="0"/>
              </a:spcBef>
              <a:buNone/>
            </a:pPr>
            <a:r>
              <a:rPr lang="en-US" altLang="zh-CN" sz="2800" dirty="0">
                <a:latin typeface="方正小标宋简体" panose="03000509000000000000" charset="-122"/>
                <a:ea typeface="方正小标宋简体" panose="03000509000000000000" charset="-122"/>
              </a:rPr>
              <a:t> </a:t>
            </a:r>
            <a:r>
              <a:rPr lang="en-US" altLang="zh-CN" sz="2800" dirty="0" smtClean="0">
                <a:latin typeface="方正小标宋简体" panose="03000509000000000000" charset="-122"/>
                <a:ea typeface="方正小标宋简体" panose="03000509000000000000" charset="-122"/>
              </a:rPr>
              <a:t>   </a:t>
            </a:r>
            <a:r>
              <a:rPr lang="zh-CN" altLang="en-US" sz="2800" dirty="0" smtClean="0">
                <a:latin typeface="方正小标宋简体" panose="03000509000000000000" charset="-122"/>
                <a:ea typeface="方正小标宋简体" panose="03000509000000000000" charset="-122"/>
              </a:rPr>
              <a:t>目</a:t>
            </a:r>
            <a:r>
              <a:rPr lang="zh-CN" altLang="en-US" sz="2800" dirty="0">
                <a:latin typeface="方正小标宋简体" panose="03000509000000000000" charset="-122"/>
                <a:ea typeface="方正小标宋简体" panose="03000509000000000000" charset="-122"/>
              </a:rPr>
              <a:t>开展了跟踪指导，首次实现了应指导项目的全覆盖；对</a:t>
            </a:r>
            <a:r>
              <a:rPr lang="en-US" altLang="zh-CN" sz="2800" dirty="0">
                <a:latin typeface="方正小标宋简体" panose="03000509000000000000" charset="-122"/>
                <a:ea typeface="方正小标宋简体" panose="03000509000000000000" charset="-122"/>
              </a:rPr>
              <a:t>5</a:t>
            </a:r>
            <a:r>
              <a:rPr lang="zh-CN" altLang="en-US" sz="2800" dirty="0">
                <a:latin typeface="方正小标宋简体" panose="03000509000000000000" charset="-122"/>
                <a:ea typeface="方正小标宋简体" panose="03000509000000000000" charset="-122"/>
              </a:rPr>
              <a:t>个</a:t>
            </a:r>
            <a:r>
              <a:rPr lang="zh-CN" altLang="en-US" sz="2800" dirty="0" smtClean="0">
                <a:latin typeface="方正小标宋简体" panose="03000509000000000000" charset="-122"/>
                <a:ea typeface="方正小标宋简体" panose="03000509000000000000" charset="-122"/>
              </a:rPr>
              <a:t>项</a:t>
            </a:r>
            <a:endParaRPr lang="en-US" altLang="zh-CN" sz="2800" dirty="0" smtClean="0">
              <a:latin typeface="方正小标宋简体" panose="03000509000000000000" charset="-122"/>
              <a:ea typeface="方正小标宋简体" panose="03000509000000000000" charset="-122"/>
            </a:endParaRPr>
          </a:p>
          <a:p>
            <a:pPr marL="0" lvl="0" indent="0" eaLnBrk="1" hangingPunct="1">
              <a:lnSpc>
                <a:spcPts val="4500"/>
              </a:lnSpc>
              <a:spcBef>
                <a:spcPts val="0"/>
              </a:spcBef>
              <a:buNone/>
            </a:pPr>
            <a:r>
              <a:rPr lang="en-US" altLang="zh-CN" sz="2800" dirty="0">
                <a:latin typeface="方正小标宋简体" panose="03000509000000000000" charset="-122"/>
                <a:ea typeface="方正小标宋简体" panose="03000509000000000000" charset="-122"/>
              </a:rPr>
              <a:t> </a:t>
            </a:r>
            <a:r>
              <a:rPr lang="en-US" altLang="zh-CN" sz="2800" dirty="0" smtClean="0">
                <a:latin typeface="方正小标宋简体" panose="03000509000000000000" charset="-122"/>
                <a:ea typeface="方正小标宋简体" panose="03000509000000000000" charset="-122"/>
              </a:rPr>
              <a:t>   </a:t>
            </a:r>
            <a:r>
              <a:rPr lang="zh-CN" altLang="en-US" sz="2800" dirty="0" smtClean="0">
                <a:latin typeface="方正小标宋简体" panose="03000509000000000000" charset="-122"/>
                <a:ea typeface="方正小标宋简体" panose="03000509000000000000" charset="-122"/>
              </a:rPr>
              <a:t>目</a:t>
            </a:r>
            <a:r>
              <a:rPr lang="zh-CN" altLang="en-US" sz="2800" dirty="0">
                <a:latin typeface="方正小标宋简体" panose="03000509000000000000" charset="-122"/>
                <a:ea typeface="方正小标宋简体" panose="03000509000000000000" charset="-122"/>
              </a:rPr>
              <a:t>采取“四不两直”方式开展抽查，对发现问题的</a:t>
            </a:r>
            <a:r>
              <a:rPr lang="en-US" altLang="zh-CN" sz="2800" dirty="0">
                <a:latin typeface="方正小标宋简体" panose="03000509000000000000" charset="-122"/>
                <a:ea typeface="方正小标宋简体" panose="03000509000000000000" charset="-122"/>
              </a:rPr>
              <a:t>49</a:t>
            </a:r>
            <a:r>
              <a:rPr lang="zh-CN" altLang="en-US" sz="2800" dirty="0">
                <a:latin typeface="方正小标宋简体" panose="03000509000000000000" charset="-122"/>
                <a:ea typeface="方正小标宋简体" panose="03000509000000000000" charset="-122"/>
              </a:rPr>
              <a:t>个项目</a:t>
            </a:r>
            <a:r>
              <a:rPr lang="en-US" altLang="zh-CN" sz="2800" dirty="0">
                <a:latin typeface="方正小标宋简体" panose="03000509000000000000" charset="-122"/>
                <a:ea typeface="方正小标宋简体" panose="03000509000000000000" charset="-122"/>
              </a:rPr>
              <a:t>90</a:t>
            </a:r>
            <a:r>
              <a:rPr lang="zh-CN" altLang="en-US" sz="2800" dirty="0" smtClean="0">
                <a:latin typeface="方正小标宋简体" panose="03000509000000000000" charset="-122"/>
                <a:ea typeface="方正小标宋简体" panose="03000509000000000000" charset="-122"/>
              </a:rPr>
              <a:t>人</a:t>
            </a:r>
            <a:endParaRPr lang="en-US" altLang="zh-CN" sz="2800" dirty="0" smtClean="0">
              <a:latin typeface="方正小标宋简体" panose="03000509000000000000" charset="-122"/>
              <a:ea typeface="方正小标宋简体" panose="03000509000000000000" charset="-122"/>
            </a:endParaRPr>
          </a:p>
          <a:p>
            <a:pPr marL="0" lvl="0" indent="0" eaLnBrk="1" hangingPunct="1">
              <a:lnSpc>
                <a:spcPts val="4500"/>
              </a:lnSpc>
              <a:spcBef>
                <a:spcPts val="0"/>
              </a:spcBef>
              <a:buNone/>
            </a:pPr>
            <a:r>
              <a:rPr lang="en-US" altLang="zh-CN" sz="2800" dirty="0">
                <a:latin typeface="方正小标宋简体" panose="03000509000000000000" charset="-122"/>
                <a:ea typeface="方正小标宋简体" panose="03000509000000000000" charset="-122"/>
              </a:rPr>
              <a:t> </a:t>
            </a:r>
            <a:r>
              <a:rPr lang="en-US" altLang="zh-CN" sz="2800" dirty="0" smtClean="0">
                <a:latin typeface="方正小标宋简体" panose="03000509000000000000" charset="-122"/>
                <a:ea typeface="方正小标宋简体" panose="03000509000000000000" charset="-122"/>
              </a:rPr>
              <a:t>   </a:t>
            </a:r>
            <a:r>
              <a:rPr lang="zh-CN" altLang="en-US" sz="2800" dirty="0" smtClean="0">
                <a:latin typeface="方正小标宋简体" panose="03000509000000000000" charset="-122"/>
                <a:ea typeface="方正小标宋简体" panose="03000509000000000000" charset="-122"/>
              </a:rPr>
              <a:t>次</a:t>
            </a:r>
            <a:r>
              <a:rPr lang="zh-CN" altLang="en-US" sz="2800" dirty="0">
                <a:latin typeface="方正小标宋简体" panose="03000509000000000000" charset="-122"/>
                <a:ea typeface="方正小标宋简体" panose="03000509000000000000" charset="-122"/>
              </a:rPr>
              <a:t>进行现场约谈。</a:t>
            </a:r>
            <a:endParaRPr lang="en-US" altLang="zh-CN" sz="2800" dirty="0">
              <a:latin typeface="方正小标宋简体" panose="03000509000000000000" charset="-122"/>
              <a:ea typeface="方正小标宋简体" panose="03000509000000000000" charset="-122"/>
            </a:endParaRPr>
          </a:p>
        </p:txBody>
      </p:sp>
      <p:sp>
        <p:nvSpPr>
          <p:cNvPr id="22531" name="TextBox 7">
            <a:extLst>
              <a:ext uri="{FF2B5EF4-FFF2-40B4-BE49-F238E27FC236}">
                <a16:creationId xmlns:a16="http://schemas.microsoft.com/office/drawing/2014/main" id="{749B54D8-3ECE-7850-1A46-59F5A746DCC1}"/>
              </a:ext>
            </a:extLst>
          </p:cNvPr>
          <p:cNvSpPr txBox="1"/>
          <p:nvPr/>
        </p:nvSpPr>
        <p:spPr>
          <a:xfrm>
            <a:off x="1025425" y="1287032"/>
            <a:ext cx="8042275" cy="634982"/>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lgn="l" eaLnBrk="1" hangingPunct="1">
              <a:lnSpc>
                <a:spcPts val="4500"/>
              </a:lnSpc>
              <a:spcBef>
                <a:spcPct val="0"/>
              </a:spcBef>
              <a:buNone/>
            </a:pPr>
            <a:r>
              <a:rPr lang="zh-CN" altLang="en-US" b="1" dirty="0">
                <a:latin typeface="微软雅黑" panose="020B0503020204020204" charset="-122"/>
                <a:ea typeface="微软雅黑" panose="020B0503020204020204" charset="-122"/>
                <a:sym typeface="+mn-ea"/>
              </a:rPr>
              <a:t>既要重视申报，也要重视</a:t>
            </a:r>
            <a:r>
              <a:rPr lang="zh-CN" altLang="en-US" sz="3600" b="1" dirty="0">
                <a:solidFill>
                  <a:srgbClr val="FF0000"/>
                </a:solidFill>
                <a:latin typeface="微软雅黑" panose="020B0503020204020204" charset="-122"/>
                <a:ea typeface="微软雅黑" panose="020B0503020204020204" charset="-122"/>
                <a:sym typeface="+mn-ea"/>
              </a:rPr>
              <a:t>实施</a:t>
            </a:r>
            <a:r>
              <a:rPr lang="zh-CN" altLang="en-US" b="1" dirty="0">
                <a:latin typeface="微软雅黑" panose="020B0503020204020204" charset="-122"/>
                <a:ea typeface="微软雅黑" panose="020B0503020204020204" charset="-122"/>
                <a:sym typeface="+mn-ea"/>
              </a:rPr>
              <a:t>。</a:t>
            </a:r>
            <a:endParaRPr lang="en-US" altLang="zh-CN" b="1"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591713855"/>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73480" y="1580515"/>
            <a:ext cx="9970770" cy="3178175"/>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4" descr="017-01.jpg"/>
          <p:cNvPicPr preferRelativeResize="0">
            <a:picLocks noChangeAspect="1"/>
          </p:cNvPicPr>
          <p:nvPr/>
        </p:nvPicPr>
        <p:blipFill>
          <a:blip r:embed="rId2" cstate="print"/>
          <a:srcRect l="33594" t="25699" r="32813" b="62151"/>
          <a:stretch>
            <a:fillRect/>
          </a:stretch>
        </p:blipFill>
        <p:spPr bwMode="auto">
          <a:xfrm>
            <a:off x="465455" y="264160"/>
            <a:ext cx="3220085" cy="824230"/>
          </a:xfrm>
          <a:prstGeom prst="rect">
            <a:avLst/>
          </a:prstGeom>
          <a:solidFill>
            <a:schemeClr val="bg1">
              <a:lumMod val="75000"/>
            </a:schemeClr>
          </a:solidFill>
          <a:ln w="9525">
            <a:noFill/>
            <a:miter lim="800000"/>
            <a:headEnd/>
            <a:tailEnd/>
          </a:ln>
          <a:effectLst>
            <a:softEdge rad="63500"/>
          </a:effectLst>
        </p:spPr>
      </p:pic>
      <p:sp>
        <p:nvSpPr>
          <p:cNvPr id="5" name="TextBox 7"/>
          <p:cNvSpPr txBox="1"/>
          <p:nvPr/>
        </p:nvSpPr>
        <p:spPr>
          <a:xfrm>
            <a:off x="2519250" y="1306195"/>
            <a:ext cx="7836330" cy="3003836"/>
          </a:xfrm>
          <a:prstGeom prst="rect">
            <a:avLst/>
          </a:prstGeom>
          <a:noFill/>
        </p:spPr>
        <p:txBody>
          <a:bodyPr wrap="square" rtlCol="0">
            <a:spAutoFit/>
          </a:bodyPr>
          <a:lstStyle/>
          <a:p>
            <a:pPr lvl="1" fontAlgn="auto">
              <a:lnSpc>
                <a:spcPts val="3500"/>
              </a:lnSpc>
              <a:buSzPct val="70000"/>
              <a:buFont typeface="Wingdings" panose="05000000000000000000" charset="0"/>
              <a:buChar char=""/>
            </a:pPr>
            <a:endParaRPr lang="zh-CN" altLang="zh-CN" sz="2800" dirty="0">
              <a:latin typeface="方正小标宋简体" panose="02010601030101010101" charset="-122"/>
              <a:ea typeface="方正小标宋简体" panose="02010601030101010101" charset="-122"/>
              <a:cs typeface="方正小标宋简体" panose="02010601030101010101" charset="-122"/>
            </a:endParaRPr>
          </a:p>
          <a:p>
            <a:pPr indent="0" fontAlgn="auto">
              <a:lnSpc>
                <a:spcPct val="200000"/>
              </a:lnSpc>
              <a:buSzPct val="70000"/>
              <a:buFont typeface="Wingdings" panose="05000000000000000000" charset="0"/>
              <a:buNone/>
            </a:pPr>
            <a:r>
              <a:rPr lang="zh-CN" altLang="en-US" sz="2800" b="1" dirty="0">
                <a:solidFill>
                  <a:srgbClr val="FF0000"/>
                </a:solidFill>
                <a:latin typeface="方正小标宋简体" panose="02010601030101010101" charset="-122"/>
                <a:ea typeface="方正小标宋简体" panose="02010601030101010101" charset="-122"/>
                <a:cs typeface="方正小标宋简体" panose="02010601030101010101" charset="-122"/>
              </a:rPr>
              <a:t>资助范围：</a:t>
            </a:r>
            <a:r>
              <a:rPr lang="zh-CN" altLang="en-US" sz="2800" dirty="0">
                <a:solidFill>
                  <a:schemeClr val="tx1">
                    <a:lumMod val="75000"/>
                    <a:lumOff val="25000"/>
                  </a:schemeClr>
                </a:solidFill>
                <a:latin typeface="方正小标宋简体" panose="02010601030101010101" charset="-122"/>
                <a:ea typeface="方正小标宋简体" panose="02010601030101010101" charset="-122"/>
                <a:cs typeface="方正小标宋简体" panose="02010601030101010101" charset="-122"/>
              </a:rPr>
              <a:t>舞台艺术和美术</a:t>
            </a:r>
            <a:r>
              <a:rPr lang="en-US" altLang="zh-CN" sz="2800" dirty="0">
                <a:latin typeface="方正小标宋简体" panose="02010601030101010101" charset="-122"/>
                <a:ea typeface="方正小标宋简体" panose="02010601030101010101" charset="-122"/>
                <a:cs typeface="方正小标宋简体" panose="02010601030101010101" charset="-122"/>
              </a:rPr>
              <a:t> </a:t>
            </a:r>
          </a:p>
          <a:p>
            <a:pPr indent="0" fontAlgn="auto">
              <a:lnSpc>
                <a:spcPct val="200000"/>
              </a:lnSpc>
              <a:buSzPct val="70000"/>
              <a:buFont typeface="Wingdings" panose="05000000000000000000" charset="0"/>
              <a:buNone/>
            </a:pPr>
            <a:r>
              <a:rPr lang="zh-CN" altLang="en-US" sz="2800" b="1" dirty="0">
                <a:solidFill>
                  <a:srgbClr val="FF0000"/>
                </a:solidFill>
                <a:latin typeface="方正小标宋简体" panose="02010601030101010101" charset="-122"/>
                <a:ea typeface="方正小标宋简体" panose="02010601030101010101" charset="-122"/>
                <a:cs typeface="方正小标宋简体" panose="02010601030101010101" charset="-122"/>
              </a:rPr>
              <a:t>资助方向：</a:t>
            </a:r>
            <a:r>
              <a:rPr lang="zh-CN" altLang="en-US" sz="2800" dirty="0">
                <a:solidFill>
                  <a:schemeClr val="tx1">
                    <a:lumMod val="75000"/>
                    <a:lumOff val="25000"/>
                  </a:schemeClr>
                </a:solidFill>
                <a:latin typeface="方正小标宋简体" panose="02010601030101010101" charset="-122"/>
                <a:ea typeface="方正小标宋简体" panose="02010601030101010101" charset="-122"/>
                <a:cs typeface="方正小标宋简体" panose="02010601030101010101" charset="-122"/>
              </a:rPr>
              <a:t>创作生产、传播交流、人才培养</a:t>
            </a:r>
          </a:p>
          <a:p>
            <a:pPr indent="0" algn="l" fontAlgn="auto">
              <a:lnSpc>
                <a:spcPct val="200000"/>
              </a:lnSpc>
              <a:buClrTx/>
              <a:buSzPct val="70000"/>
              <a:buFont typeface="Wingdings" panose="05000000000000000000" charset="0"/>
              <a:buNone/>
            </a:pPr>
            <a:r>
              <a:rPr lang="zh-CN" altLang="en-US" sz="2800" b="1" dirty="0">
                <a:solidFill>
                  <a:srgbClr val="FF0000"/>
                </a:solidFill>
                <a:latin typeface="方正小标宋简体" panose="02010601030101010101" charset="-122"/>
                <a:ea typeface="方正小标宋简体" panose="02010601030101010101" charset="-122"/>
                <a:cs typeface="方正小标宋简体" panose="02010601030101010101" charset="-122"/>
                <a:sym typeface="+mn-ea"/>
              </a:rPr>
              <a:t>资助方式：</a:t>
            </a:r>
            <a:r>
              <a:rPr lang="zh-CN" altLang="en-US" sz="2800" dirty="0">
                <a:solidFill>
                  <a:schemeClr val="tx1">
                    <a:lumMod val="75000"/>
                    <a:lumOff val="25000"/>
                  </a:schemeClr>
                </a:solidFill>
                <a:latin typeface="方正小标宋简体" panose="02010601030101010101" charset="-122"/>
                <a:ea typeface="方正小标宋简体" panose="02010601030101010101" charset="-122"/>
                <a:cs typeface="方正小标宋简体" panose="02010601030101010101" charset="-122"/>
              </a:rPr>
              <a:t>项目资助、优秀奖励和匹配资助</a:t>
            </a:r>
          </a:p>
        </p:txBody>
      </p:sp>
      <p:sp>
        <p:nvSpPr>
          <p:cNvPr id="2" name="文本框 1"/>
          <p:cNvSpPr txBox="1"/>
          <p:nvPr/>
        </p:nvSpPr>
        <p:spPr>
          <a:xfrm>
            <a:off x="1173480" y="4911090"/>
            <a:ext cx="11018520" cy="831446"/>
          </a:xfrm>
          <a:prstGeom prst="rect">
            <a:avLst/>
          </a:prstGeom>
          <a:noFill/>
        </p:spPr>
        <p:txBody>
          <a:bodyPr wrap="square" rtlCol="0">
            <a:spAutoFit/>
          </a:bodyPr>
          <a:lstStyle/>
          <a:p>
            <a:pPr indent="0" algn="l" fontAlgn="auto">
              <a:lnSpc>
                <a:spcPct val="200000"/>
              </a:lnSpc>
              <a:buClrTx/>
              <a:buSzPct val="70000"/>
              <a:buFont typeface="Wingdings" panose="05000000000000000000" charset="0"/>
              <a:buNone/>
            </a:pPr>
            <a:r>
              <a:rPr lang="zh-CN" altLang="en-US" sz="2800" dirty="0">
                <a:solidFill>
                  <a:schemeClr val="tx1">
                    <a:lumMod val="75000"/>
                    <a:lumOff val="25000"/>
                  </a:schemeClr>
                </a:solidFill>
                <a:latin typeface="方正小标宋简体" panose="02010601030101010101" charset="-122"/>
                <a:ea typeface="方正小标宋简体" panose="02010601030101010101" charset="-122"/>
                <a:cs typeface="方正小标宋简体" panose="02010601030101010101" charset="-122"/>
              </a:rPr>
              <a:t>资助项目立足</a:t>
            </a:r>
            <a:r>
              <a:rPr lang="zh-CN" altLang="en-US" sz="2800" b="1" dirty="0">
                <a:solidFill>
                  <a:srgbClr val="FF0000"/>
                </a:solidFill>
                <a:latin typeface="方正小标宋简体" panose="02010601030101010101" charset="-122"/>
                <a:ea typeface="方正小标宋简体" panose="02010601030101010101" charset="-122"/>
                <a:cs typeface="方正小标宋简体" panose="02010601030101010101" charset="-122"/>
              </a:rPr>
              <a:t>导向性、代表性、示范性</a:t>
            </a:r>
            <a:r>
              <a:rPr lang="zh-CN" altLang="en-US" sz="2800" dirty="0">
                <a:solidFill>
                  <a:schemeClr val="tx1">
                    <a:lumMod val="75000"/>
                    <a:lumOff val="25000"/>
                  </a:schemeClr>
                </a:solidFill>
                <a:latin typeface="方正小标宋简体" panose="02010601030101010101" charset="-122"/>
                <a:ea typeface="方正小标宋简体" panose="02010601030101010101" charset="-122"/>
                <a:cs typeface="方正小标宋简体" panose="02010601030101010101" charset="-122"/>
              </a:rPr>
              <a:t>，努力体现国家艺术水准</a:t>
            </a:r>
          </a:p>
        </p:txBody>
      </p:sp>
    </p:spTree>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文本框 60"/>
          <p:cNvSpPr txBox="1"/>
          <p:nvPr/>
        </p:nvSpPr>
        <p:spPr>
          <a:xfrm>
            <a:off x="421005" y="1211640"/>
            <a:ext cx="3467616" cy="584775"/>
          </a:xfrm>
          <a:prstGeom prst="rect">
            <a:avLst/>
          </a:prstGeom>
          <a:noFill/>
        </p:spPr>
        <p:txBody>
          <a:bodyPr wrap="none" rtlCol="0">
            <a:spAutoFit/>
            <a:scene3d>
              <a:camera prst="orthographicFront"/>
              <a:lightRig rig="threePt" dir="t"/>
            </a:scene3d>
            <a:sp3d contourW="12700"/>
          </a:bodyPr>
          <a:lstStyle/>
          <a:p>
            <a:pPr algn="ctr" fontAlgn="auto"/>
            <a:r>
              <a:rPr lang="zh-CN" altLang="en-US" sz="3200" b="1" noProof="1">
                <a:latin typeface="微软雅黑" panose="020B0503020204020204" charset="-122"/>
                <a:ea typeface="微软雅黑" panose="020B0503020204020204" charset="-122"/>
                <a:sym typeface="字魂58号-创中黑" pitchFamily="2" charset="-122"/>
              </a:rPr>
              <a:t>系统填报注意事项</a:t>
            </a:r>
          </a:p>
        </p:txBody>
      </p:sp>
      <p:pic>
        <p:nvPicPr>
          <p:cNvPr id="5"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grpSp>
        <p:nvGrpSpPr>
          <p:cNvPr id="3" name="组合 2"/>
          <p:cNvGrpSpPr/>
          <p:nvPr/>
        </p:nvGrpSpPr>
        <p:grpSpPr>
          <a:xfrm>
            <a:off x="391795" y="2700020"/>
            <a:ext cx="6284589" cy="2966963"/>
            <a:chOff x="2663" y="3807"/>
            <a:chExt cx="9997" cy="3381"/>
          </a:xfrm>
          <a:effectLst>
            <a:outerShdw blurRad="63500" sx="101000" sy="101000" algn="ctr" rotWithShape="0">
              <a:prstClr val="black">
                <a:alpha val="40000"/>
              </a:prstClr>
            </a:outerShdw>
          </a:effectLst>
        </p:grpSpPr>
        <p:pic>
          <p:nvPicPr>
            <p:cNvPr id="4" name="图片 3"/>
            <p:cNvPicPr>
              <a:picLocks noChangeAspect="1"/>
            </p:cNvPicPr>
            <p:nvPr/>
          </p:nvPicPr>
          <p:blipFill>
            <a:blip r:embed="rId4"/>
            <a:srcRect r="32808" b="58489"/>
            <a:stretch>
              <a:fillRect/>
            </a:stretch>
          </p:blipFill>
          <p:spPr>
            <a:xfrm>
              <a:off x="2663" y="3807"/>
              <a:ext cx="9997" cy="3381"/>
            </a:xfrm>
            <a:prstGeom prst="rect">
              <a:avLst/>
            </a:prstGeom>
          </p:spPr>
        </p:pic>
        <p:sp>
          <p:nvSpPr>
            <p:cNvPr id="6" name="矩形 5"/>
            <p:cNvSpPr/>
            <p:nvPr/>
          </p:nvSpPr>
          <p:spPr>
            <a:xfrm>
              <a:off x="4119" y="4638"/>
              <a:ext cx="8299" cy="556"/>
            </a:xfrm>
            <a:prstGeom prst="rect">
              <a:avLst/>
            </a:prstGeom>
            <a:noFill/>
            <a:ln w="3492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sp>
        <p:nvSpPr>
          <p:cNvPr id="11" name="文本框 10"/>
          <p:cNvSpPr txBox="1"/>
          <p:nvPr/>
        </p:nvSpPr>
        <p:spPr>
          <a:xfrm>
            <a:off x="348615" y="1974850"/>
            <a:ext cx="11554460" cy="368300"/>
          </a:xfrm>
          <a:prstGeom prst="rect">
            <a:avLst/>
          </a:prstGeom>
          <a:noFill/>
        </p:spPr>
        <p:txBody>
          <a:bodyPr wrap="square" rtlCol="0">
            <a:spAutoFit/>
          </a:bodyPr>
          <a:lstStyle/>
          <a:p>
            <a:r>
              <a:rPr lang="en-US" altLang="zh-CN" dirty="0" smtClean="0"/>
              <a:t> 1</a:t>
            </a:r>
            <a:r>
              <a:rPr lang="en-US" altLang="zh-CN" dirty="0"/>
              <a:t>.</a:t>
            </a:r>
            <a:r>
              <a:rPr lang="zh-CN" altLang="en-US" dirty="0"/>
              <a:t>确认单位账号</a:t>
            </a:r>
            <a:r>
              <a:rPr lang="zh-CN" altLang="en-US" dirty="0">
                <a:solidFill>
                  <a:srgbClr val="C00000"/>
                </a:solidFill>
              </a:rPr>
              <a:t>管理员信息</a:t>
            </a:r>
            <a:r>
              <a:rPr lang="zh-CN" altLang="en-US" dirty="0"/>
              <a:t>准确无误</a:t>
            </a:r>
            <a:r>
              <a:rPr lang="en-US" altLang="zh-CN" dirty="0"/>
              <a:t>——</a:t>
            </a:r>
            <a:r>
              <a:rPr lang="zh-CN" altLang="en-US" dirty="0">
                <a:sym typeface="+mn-ea"/>
              </a:rPr>
              <a:t>项目提交</a:t>
            </a:r>
            <a:r>
              <a:rPr lang="zh-CN" altLang="en-US" dirty="0"/>
              <a:t>需通过管理员</a:t>
            </a:r>
            <a:r>
              <a:rPr lang="zh-CN" altLang="en-US" dirty="0">
                <a:solidFill>
                  <a:srgbClr val="C00000"/>
                </a:solidFill>
              </a:rPr>
              <a:t>手机</a:t>
            </a:r>
            <a:r>
              <a:rPr lang="zh-CN" altLang="en-US" dirty="0"/>
              <a:t>或</a:t>
            </a:r>
            <a:r>
              <a:rPr lang="zh-CN" altLang="en-US" dirty="0">
                <a:solidFill>
                  <a:srgbClr val="C00000"/>
                </a:solidFill>
              </a:rPr>
              <a:t>邮箱</a:t>
            </a:r>
            <a:r>
              <a:rPr lang="zh-CN" altLang="en-US" dirty="0"/>
              <a:t>进行验证，验证通过后方可成功提交。</a:t>
            </a:r>
          </a:p>
        </p:txBody>
      </p:sp>
      <p:pic>
        <p:nvPicPr>
          <p:cNvPr id="2" name="图片 1"/>
          <p:cNvPicPr>
            <a:picLocks noChangeAspect="1"/>
          </p:cNvPicPr>
          <p:nvPr/>
        </p:nvPicPr>
        <p:blipFill>
          <a:blip r:embed="rId5"/>
          <a:stretch>
            <a:fillRect/>
          </a:stretch>
        </p:blipFill>
        <p:spPr>
          <a:xfrm>
            <a:off x="6835775" y="2700020"/>
            <a:ext cx="4980305" cy="296672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500428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文本框 60"/>
          <p:cNvSpPr txBox="1"/>
          <p:nvPr/>
        </p:nvSpPr>
        <p:spPr>
          <a:xfrm>
            <a:off x="457200" y="1193618"/>
            <a:ext cx="3467616" cy="584775"/>
          </a:xfrm>
          <a:prstGeom prst="rect">
            <a:avLst/>
          </a:prstGeom>
          <a:noFill/>
        </p:spPr>
        <p:txBody>
          <a:bodyPr wrap="none" rtlCol="0">
            <a:spAutoFit/>
            <a:scene3d>
              <a:camera prst="orthographicFront"/>
              <a:lightRig rig="threePt" dir="t"/>
            </a:scene3d>
            <a:sp3d contourW="12700"/>
          </a:bodyPr>
          <a:lstStyle/>
          <a:p>
            <a:pPr algn="ctr" fontAlgn="auto"/>
            <a:r>
              <a:rPr lang="zh-CN" altLang="en-US" sz="3200" b="1" noProof="1">
                <a:latin typeface="微软雅黑" panose="020B0503020204020204" charset="-122"/>
                <a:ea typeface="微软雅黑" panose="020B0503020204020204" charset="-122"/>
                <a:sym typeface="字魂58号-创中黑" pitchFamily="2" charset="-122"/>
              </a:rPr>
              <a:t>系统填报注意事项</a:t>
            </a:r>
          </a:p>
        </p:txBody>
      </p:sp>
      <p:pic>
        <p:nvPicPr>
          <p:cNvPr id="5"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11" name="文本框 10"/>
          <p:cNvSpPr txBox="1"/>
          <p:nvPr/>
        </p:nvSpPr>
        <p:spPr>
          <a:xfrm>
            <a:off x="348615" y="1974850"/>
            <a:ext cx="11554460" cy="368300"/>
          </a:xfrm>
          <a:prstGeom prst="rect">
            <a:avLst/>
          </a:prstGeom>
          <a:noFill/>
        </p:spPr>
        <p:txBody>
          <a:bodyPr wrap="square" rtlCol="0">
            <a:spAutoFit/>
          </a:bodyPr>
          <a:lstStyle/>
          <a:p>
            <a:r>
              <a:rPr lang="en-US" altLang="zh-CN" dirty="0" smtClean="0"/>
              <a:t> 2</a:t>
            </a:r>
            <a:r>
              <a:rPr lang="en-US" altLang="zh-CN" dirty="0"/>
              <a:t>.</a:t>
            </a:r>
            <a:r>
              <a:rPr lang="zh-CN" dirty="0"/>
              <a:t>提交方式</a:t>
            </a:r>
            <a:r>
              <a:rPr lang="en-US" altLang="zh-CN" dirty="0"/>
              <a:t>——</a:t>
            </a:r>
            <a:r>
              <a:rPr lang="zh-CN" altLang="en-US" dirty="0"/>
              <a:t>单位申报项目在</a:t>
            </a:r>
            <a:r>
              <a:rPr lang="en-US" altLang="zh-CN" dirty="0"/>
              <a:t>“</a:t>
            </a:r>
            <a:r>
              <a:rPr lang="zh-CN" altLang="en-US" dirty="0"/>
              <a:t>我的项目</a:t>
            </a:r>
            <a:r>
              <a:rPr lang="en-US" altLang="zh-CN" dirty="0"/>
              <a:t>”</a:t>
            </a:r>
            <a:r>
              <a:rPr lang="zh-CN" altLang="en-US" dirty="0"/>
              <a:t>版块中提交；个人申报项目直接从填报界面提交。</a:t>
            </a:r>
          </a:p>
        </p:txBody>
      </p:sp>
      <p:grpSp>
        <p:nvGrpSpPr>
          <p:cNvPr id="22" name="组合 21"/>
          <p:cNvGrpSpPr/>
          <p:nvPr/>
        </p:nvGrpSpPr>
        <p:grpSpPr>
          <a:xfrm>
            <a:off x="457200" y="2750820"/>
            <a:ext cx="5622987" cy="3107690"/>
            <a:chOff x="1303" y="4267"/>
            <a:chExt cx="16618" cy="6017"/>
          </a:xfrm>
        </p:grpSpPr>
        <p:sp>
          <p:nvSpPr>
            <p:cNvPr id="9" name="文本框 8"/>
            <p:cNvSpPr txBox="1"/>
            <p:nvPr/>
          </p:nvSpPr>
          <p:spPr>
            <a:xfrm>
              <a:off x="16757" y="7058"/>
              <a:ext cx="1164" cy="2321"/>
            </a:xfrm>
            <a:prstGeom prst="rect">
              <a:avLst/>
            </a:prstGeom>
            <a:noFill/>
          </p:spPr>
          <p:txBody>
            <a:bodyPr wrap="square" rtlCol="0">
              <a:spAutoFit/>
            </a:bodyPr>
            <a:lstStyle/>
            <a:p>
              <a:r>
                <a:rPr lang="zh-CN" altLang="en-US">
                  <a:solidFill>
                    <a:srgbClr val="C00000"/>
                  </a:solidFill>
                </a:rPr>
                <a:t>单项提交</a:t>
              </a:r>
            </a:p>
          </p:txBody>
        </p:sp>
        <p:pic>
          <p:nvPicPr>
            <p:cNvPr id="10" name="图片 9"/>
            <p:cNvPicPr>
              <a:picLocks noChangeAspect="1"/>
            </p:cNvPicPr>
            <p:nvPr/>
          </p:nvPicPr>
          <p:blipFill>
            <a:blip r:embed="rId4"/>
            <a:srcRect b="15669"/>
            <a:stretch>
              <a:fillRect/>
            </a:stretch>
          </p:blipFill>
          <p:spPr>
            <a:xfrm>
              <a:off x="1303" y="4267"/>
              <a:ext cx="15079" cy="6017"/>
            </a:xfrm>
            <a:prstGeom prst="rect">
              <a:avLst/>
            </a:prstGeom>
          </p:spPr>
        </p:pic>
        <p:sp>
          <p:nvSpPr>
            <p:cNvPr id="12" name="矩形 11"/>
            <p:cNvSpPr/>
            <p:nvPr/>
          </p:nvSpPr>
          <p:spPr>
            <a:xfrm>
              <a:off x="2946" y="5571"/>
              <a:ext cx="453" cy="1064"/>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矩形 12"/>
            <p:cNvSpPr/>
            <p:nvPr/>
          </p:nvSpPr>
          <p:spPr>
            <a:xfrm>
              <a:off x="3823" y="5086"/>
              <a:ext cx="453" cy="304"/>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4" name="直接箭头连接符 13"/>
            <p:cNvCxnSpPr>
              <a:endCxn id="13" idx="2"/>
            </p:cNvCxnSpPr>
            <p:nvPr/>
          </p:nvCxnSpPr>
          <p:spPr>
            <a:xfrm flipV="1">
              <a:off x="3494" y="5389"/>
              <a:ext cx="554" cy="278"/>
            </a:xfrm>
            <a:prstGeom prst="straightConnector1">
              <a:avLst/>
            </a:prstGeom>
            <a:ln w="31750" cap="rnd">
              <a:solidFill>
                <a:srgbClr val="C00000"/>
              </a:solidFill>
              <a:round/>
              <a:tailEnd type="arrow" w="med" len="med"/>
            </a:ln>
          </p:spPr>
          <p:style>
            <a:lnRef idx="0">
              <a:srgbClr val="FFFFFF"/>
            </a:lnRef>
            <a:fillRef idx="0">
              <a:srgbClr val="FFFFFF"/>
            </a:fillRef>
            <a:effectRef idx="0">
              <a:srgbClr val="FFFFFF"/>
            </a:effectRef>
            <a:fontRef idx="minor">
              <a:schemeClr val="tx1"/>
            </a:fontRef>
          </p:style>
        </p:cxnSp>
        <p:sp>
          <p:nvSpPr>
            <p:cNvPr id="16" name="文本框 15"/>
            <p:cNvSpPr txBox="1"/>
            <p:nvPr/>
          </p:nvSpPr>
          <p:spPr>
            <a:xfrm>
              <a:off x="4335" y="4948"/>
              <a:ext cx="1792" cy="2321"/>
            </a:xfrm>
            <a:prstGeom prst="rect">
              <a:avLst/>
            </a:prstGeom>
            <a:noFill/>
          </p:spPr>
          <p:txBody>
            <a:bodyPr wrap="square" rtlCol="0">
              <a:spAutoFit/>
            </a:bodyPr>
            <a:lstStyle/>
            <a:p>
              <a:r>
                <a:rPr lang="zh-CN" altLang="en-US">
                  <a:solidFill>
                    <a:srgbClr val="C00000"/>
                  </a:solidFill>
                </a:rPr>
                <a:t>批量提交</a:t>
              </a:r>
            </a:p>
          </p:txBody>
        </p:sp>
        <p:sp>
          <p:nvSpPr>
            <p:cNvPr id="17" name="矩形 16"/>
            <p:cNvSpPr/>
            <p:nvPr/>
          </p:nvSpPr>
          <p:spPr>
            <a:xfrm>
              <a:off x="15735" y="5876"/>
              <a:ext cx="453" cy="4211"/>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9" name="右大括号 18"/>
            <p:cNvSpPr/>
            <p:nvPr/>
          </p:nvSpPr>
          <p:spPr>
            <a:xfrm>
              <a:off x="16270" y="5877"/>
              <a:ext cx="487" cy="4208"/>
            </a:xfrm>
            <a:prstGeom prst="rightBrace">
              <a:avLst>
                <a:gd name="adj1" fmla="val 91786"/>
                <a:gd name="adj2" fmla="val 50011"/>
              </a:avLst>
            </a:prstGeom>
            <a:ln w="15875">
              <a:solidFill>
                <a:srgbClr val="C00000"/>
              </a:solidFill>
              <a:round/>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grpSp>
      <p:pic>
        <p:nvPicPr>
          <p:cNvPr id="21" name="图片 20"/>
          <p:cNvPicPr>
            <a:picLocks noChangeAspect="1"/>
          </p:cNvPicPr>
          <p:nvPr/>
        </p:nvPicPr>
        <p:blipFill>
          <a:blip r:embed="rId5"/>
          <a:stretch>
            <a:fillRect/>
          </a:stretch>
        </p:blipFill>
        <p:spPr>
          <a:xfrm>
            <a:off x="6289675" y="2750820"/>
            <a:ext cx="4984750" cy="3108325"/>
          </a:xfrm>
          <a:prstGeom prst="rect">
            <a:avLst/>
          </a:prstGeom>
        </p:spPr>
      </p:pic>
      <p:sp>
        <p:nvSpPr>
          <p:cNvPr id="23" name="矩形 22"/>
          <p:cNvSpPr/>
          <p:nvPr/>
        </p:nvSpPr>
        <p:spPr>
          <a:xfrm>
            <a:off x="11013440" y="5638165"/>
            <a:ext cx="347345" cy="288925"/>
          </a:xfrm>
          <a:prstGeom prst="rect">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4" name="文本框 23"/>
          <p:cNvSpPr txBox="1"/>
          <p:nvPr/>
        </p:nvSpPr>
        <p:spPr>
          <a:xfrm>
            <a:off x="2209800" y="5813425"/>
            <a:ext cx="1330960" cy="368300"/>
          </a:xfrm>
          <a:prstGeom prst="rect">
            <a:avLst/>
          </a:prstGeom>
          <a:noFill/>
        </p:spPr>
        <p:txBody>
          <a:bodyPr wrap="square" rtlCol="0" anchor="t">
            <a:spAutoFit/>
          </a:bodyPr>
          <a:lstStyle/>
          <a:p>
            <a:r>
              <a:rPr lang="zh-CN" altLang="en-US">
                <a:sym typeface="+mn-ea"/>
              </a:rPr>
              <a:t>单位账号</a:t>
            </a:r>
          </a:p>
        </p:txBody>
      </p:sp>
      <p:sp>
        <p:nvSpPr>
          <p:cNvPr id="25" name="文本框 24"/>
          <p:cNvSpPr txBox="1"/>
          <p:nvPr/>
        </p:nvSpPr>
        <p:spPr>
          <a:xfrm>
            <a:off x="8116570" y="5756910"/>
            <a:ext cx="1330960" cy="368300"/>
          </a:xfrm>
          <a:prstGeom prst="rect">
            <a:avLst/>
          </a:prstGeom>
          <a:noFill/>
        </p:spPr>
        <p:txBody>
          <a:bodyPr wrap="square" rtlCol="0" anchor="t">
            <a:spAutoFit/>
          </a:bodyPr>
          <a:lstStyle/>
          <a:p>
            <a:r>
              <a:rPr lang="zh-CN" altLang="en-US">
                <a:sym typeface="+mn-ea"/>
              </a:rPr>
              <a:t>个人账号</a:t>
            </a:r>
          </a:p>
        </p:txBody>
      </p:sp>
      <p:sp>
        <p:nvSpPr>
          <p:cNvPr id="26" name="文本框 25"/>
          <p:cNvSpPr txBox="1"/>
          <p:nvPr/>
        </p:nvSpPr>
        <p:spPr>
          <a:xfrm>
            <a:off x="10873740" y="5927090"/>
            <a:ext cx="769620" cy="368300"/>
          </a:xfrm>
          <a:prstGeom prst="rect">
            <a:avLst/>
          </a:prstGeom>
          <a:noFill/>
        </p:spPr>
        <p:txBody>
          <a:bodyPr wrap="square" rtlCol="0" anchor="t">
            <a:spAutoFit/>
          </a:bodyPr>
          <a:lstStyle/>
          <a:p>
            <a:r>
              <a:rPr lang="zh-CN" altLang="en-US">
                <a:solidFill>
                  <a:srgbClr val="C00000"/>
                </a:solidFill>
                <a:sym typeface="+mn-ea"/>
              </a:rPr>
              <a:t>提交</a:t>
            </a:r>
          </a:p>
        </p:txBody>
      </p:sp>
    </p:spTree>
    <p:extLst>
      <p:ext uri="{BB962C8B-B14F-4D97-AF65-F5344CB8AC3E}">
        <p14:creationId xmlns:p14="http://schemas.microsoft.com/office/powerpoint/2010/main" val="3092654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文本框 60"/>
          <p:cNvSpPr txBox="1"/>
          <p:nvPr/>
        </p:nvSpPr>
        <p:spPr>
          <a:xfrm>
            <a:off x="522167" y="1223614"/>
            <a:ext cx="3467616" cy="584775"/>
          </a:xfrm>
          <a:prstGeom prst="rect">
            <a:avLst/>
          </a:prstGeom>
          <a:noFill/>
        </p:spPr>
        <p:txBody>
          <a:bodyPr wrap="none" rtlCol="0">
            <a:spAutoFit/>
            <a:scene3d>
              <a:camera prst="orthographicFront"/>
              <a:lightRig rig="threePt" dir="t"/>
            </a:scene3d>
            <a:sp3d contourW="12700"/>
          </a:bodyPr>
          <a:lstStyle/>
          <a:p>
            <a:pPr algn="ctr" fontAlgn="auto"/>
            <a:r>
              <a:rPr lang="zh-CN" altLang="en-US" sz="3200" b="1" noProof="1">
                <a:latin typeface="微软雅黑" panose="020B0503020204020204" charset="-122"/>
                <a:ea typeface="微软雅黑" panose="020B0503020204020204" charset="-122"/>
                <a:sym typeface="字魂58号-创中黑" pitchFamily="2" charset="-122"/>
              </a:rPr>
              <a:t>系统填报注意事项</a:t>
            </a:r>
          </a:p>
        </p:txBody>
      </p:sp>
      <p:pic>
        <p:nvPicPr>
          <p:cNvPr id="5"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11" name="文本框 10"/>
          <p:cNvSpPr txBox="1"/>
          <p:nvPr/>
        </p:nvSpPr>
        <p:spPr>
          <a:xfrm>
            <a:off x="459105" y="1974850"/>
            <a:ext cx="11356975" cy="368300"/>
          </a:xfrm>
          <a:prstGeom prst="rect">
            <a:avLst/>
          </a:prstGeom>
          <a:noFill/>
        </p:spPr>
        <p:txBody>
          <a:bodyPr wrap="square" rtlCol="0">
            <a:spAutoFit/>
          </a:bodyPr>
          <a:lstStyle/>
          <a:p>
            <a:r>
              <a:rPr lang="en-US" altLang="zh-CN" dirty="0" smtClean="0"/>
              <a:t> 3</a:t>
            </a:r>
            <a:r>
              <a:rPr lang="en-US" altLang="zh-CN" dirty="0"/>
              <a:t>.</a:t>
            </a:r>
            <a:r>
              <a:rPr lang="zh-CN" altLang="en-US" dirty="0"/>
              <a:t>根据申报指南要求，对同一项目申报主体进行</a:t>
            </a:r>
            <a:r>
              <a:rPr lang="zh-CN" altLang="en-US" dirty="0">
                <a:solidFill>
                  <a:srgbClr val="C00000"/>
                </a:solidFill>
              </a:rPr>
              <a:t>限报</a:t>
            </a:r>
            <a:r>
              <a:rPr lang="zh-CN" altLang="en-US" dirty="0"/>
              <a:t>，同类别申报项目数量超过上限则无法提交。</a:t>
            </a:r>
          </a:p>
        </p:txBody>
      </p:sp>
      <p:pic>
        <p:nvPicPr>
          <p:cNvPr id="13" name="图片 12"/>
          <p:cNvPicPr>
            <a:picLocks noChangeAspect="1"/>
          </p:cNvPicPr>
          <p:nvPr/>
        </p:nvPicPr>
        <p:blipFill>
          <a:blip r:embed="rId4"/>
          <a:stretch>
            <a:fillRect/>
          </a:stretch>
        </p:blipFill>
        <p:spPr>
          <a:xfrm>
            <a:off x="6060264" y="2531109"/>
            <a:ext cx="5224233" cy="3973196"/>
          </a:xfrm>
          <a:prstGeom prst="rect">
            <a:avLst/>
          </a:prstGeom>
          <a:effectLst>
            <a:innerShdw blurRad="114300">
              <a:prstClr val="black"/>
            </a:innerShdw>
          </a:effectLst>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0782" y="2531109"/>
            <a:ext cx="5219687" cy="3973195"/>
          </a:xfrm>
          <a:prstGeom prst="rect">
            <a:avLst/>
          </a:prstGeom>
        </p:spPr>
      </p:pic>
    </p:spTree>
    <p:extLst>
      <p:ext uri="{BB962C8B-B14F-4D97-AF65-F5344CB8AC3E}">
        <p14:creationId xmlns:p14="http://schemas.microsoft.com/office/powerpoint/2010/main" val="38761135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文本框 60"/>
          <p:cNvSpPr txBox="1"/>
          <p:nvPr/>
        </p:nvSpPr>
        <p:spPr>
          <a:xfrm>
            <a:off x="575616" y="1208465"/>
            <a:ext cx="3467616" cy="584775"/>
          </a:xfrm>
          <a:prstGeom prst="rect">
            <a:avLst/>
          </a:prstGeom>
          <a:noFill/>
        </p:spPr>
        <p:txBody>
          <a:bodyPr wrap="none" rtlCol="0">
            <a:spAutoFit/>
            <a:scene3d>
              <a:camera prst="orthographicFront"/>
              <a:lightRig rig="threePt" dir="t"/>
            </a:scene3d>
            <a:sp3d contourW="12700"/>
          </a:bodyPr>
          <a:lstStyle/>
          <a:p>
            <a:pPr algn="ctr" fontAlgn="auto"/>
            <a:r>
              <a:rPr lang="zh-CN" altLang="en-US" sz="3200" b="1" noProof="1">
                <a:latin typeface="微软雅黑" panose="020B0503020204020204" charset="-122"/>
                <a:ea typeface="微软雅黑" panose="020B0503020204020204" charset="-122"/>
                <a:sym typeface="字魂58号-创中黑" pitchFamily="2" charset="-122"/>
              </a:rPr>
              <a:t>系统填报注意事项</a:t>
            </a:r>
          </a:p>
        </p:txBody>
      </p:sp>
      <p:pic>
        <p:nvPicPr>
          <p:cNvPr id="5"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11" name="文本框 10"/>
          <p:cNvSpPr txBox="1"/>
          <p:nvPr/>
        </p:nvSpPr>
        <p:spPr>
          <a:xfrm>
            <a:off x="459105" y="1974850"/>
            <a:ext cx="11105515" cy="368300"/>
          </a:xfrm>
          <a:prstGeom prst="rect">
            <a:avLst/>
          </a:prstGeom>
          <a:noFill/>
        </p:spPr>
        <p:txBody>
          <a:bodyPr wrap="square" rtlCol="0">
            <a:spAutoFit/>
          </a:bodyPr>
          <a:lstStyle/>
          <a:p>
            <a:r>
              <a:rPr lang="en-US" altLang="zh-CN" dirty="0" smtClean="0"/>
              <a:t> 4</a:t>
            </a:r>
            <a:r>
              <a:rPr lang="en-US" altLang="zh-CN" dirty="0"/>
              <a:t>.</a:t>
            </a:r>
            <a:r>
              <a:rPr lang="zh-CN" altLang="en-US" dirty="0"/>
              <a:t>提交项目前请仔细检查项目填报情况，确认拟提交项目符合申报条件，提交成功后项目不可撤改、调换。</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616" y="2629249"/>
            <a:ext cx="10891112" cy="3386872"/>
          </a:xfrm>
          <a:prstGeom prst="rect">
            <a:avLst/>
          </a:prstGeom>
        </p:spPr>
      </p:pic>
    </p:spTree>
    <p:extLst>
      <p:ext uri="{BB962C8B-B14F-4D97-AF65-F5344CB8AC3E}">
        <p14:creationId xmlns:p14="http://schemas.microsoft.com/office/powerpoint/2010/main" val="42696641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ECF8639-A3AA-04A3-D7E9-A8A12594DD98}"/>
              </a:ext>
            </a:extLst>
          </p:cNvPr>
          <p:cNvSpPr/>
          <p:nvPr/>
        </p:nvSpPr>
        <p:spPr>
          <a:xfrm>
            <a:off x="0" y="3111500"/>
            <a:ext cx="12192635" cy="3806825"/>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2530" name="Rectangle 2"/>
          <p:cNvSpPr/>
          <p:nvPr/>
        </p:nvSpPr>
        <p:spPr>
          <a:xfrm>
            <a:off x="4102100" y="1598612"/>
            <a:ext cx="30988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spcBef>
                <a:spcPct val="0"/>
              </a:spcBef>
              <a:buNone/>
            </a:pPr>
            <a:endParaRPr lang="zh-CN" altLang="zh-CN" sz="2400" dirty="0">
              <a:latin typeface="Arial" panose="020B0604020202020204" pitchFamily="34" charset="0"/>
            </a:endParaRPr>
          </a:p>
        </p:txBody>
      </p:sp>
      <p:sp>
        <p:nvSpPr>
          <p:cNvPr id="3" name="TextBox 2"/>
          <p:cNvSpPr txBox="1"/>
          <p:nvPr/>
        </p:nvSpPr>
        <p:spPr>
          <a:xfrm>
            <a:off x="1164523" y="4063590"/>
            <a:ext cx="9631814" cy="1015663"/>
          </a:xfrm>
          <a:prstGeom prst="rect">
            <a:avLst/>
          </a:prstGeom>
          <a:noFill/>
        </p:spPr>
        <p:txBody>
          <a:bodyPr wrap="square" rtlCol="0">
            <a:spAutoFit/>
          </a:bodyPr>
          <a:lstStyle/>
          <a:p>
            <a:r>
              <a:rPr lang="zh-CN" altLang="en-US" sz="4400" b="1" spc="250" dirty="0">
                <a:solidFill>
                  <a:schemeClr val="tx1"/>
                </a:solidFill>
                <a:latin typeface="方正小标宋简体" panose="02010601030101010101" charset="-122"/>
                <a:ea typeface="方正小标宋简体" panose="02010601030101010101" charset="-122"/>
                <a:cs typeface="方正小标宋简体" panose="02010601030101010101" charset="-122"/>
              </a:rPr>
              <a:t>申报时间为</a:t>
            </a:r>
            <a:r>
              <a:rPr lang="zh-CN" altLang="en-US" sz="6000" b="1" spc="250" dirty="0">
                <a:solidFill>
                  <a:srgbClr val="FF0000"/>
                </a:solidFill>
                <a:latin typeface="方正小标宋简体" panose="02010601030101010101" charset="-122"/>
                <a:ea typeface="方正小标宋简体" panose="02010601030101010101" charset="-122"/>
                <a:cs typeface="方正小标宋简体" panose="02010601030101010101" charset="-122"/>
              </a:rPr>
              <a:t>4</a:t>
            </a:r>
            <a:r>
              <a:rPr lang="zh-CN" altLang="en-US" sz="4400" b="1" spc="250" dirty="0">
                <a:solidFill>
                  <a:srgbClr val="FF0000"/>
                </a:solidFill>
                <a:latin typeface="方正小标宋简体" panose="02010601030101010101" charset="-122"/>
                <a:ea typeface="方正小标宋简体" panose="02010601030101010101" charset="-122"/>
                <a:cs typeface="方正小标宋简体" panose="02010601030101010101" charset="-122"/>
              </a:rPr>
              <a:t>月</a:t>
            </a:r>
            <a:r>
              <a:rPr lang="zh-CN" altLang="en-US" sz="6000" b="1" spc="250" dirty="0">
                <a:solidFill>
                  <a:srgbClr val="FF0000"/>
                </a:solidFill>
                <a:latin typeface="方正小标宋简体" panose="02010601030101010101" charset="-122"/>
                <a:cs typeface="方正小标宋简体" panose="02010601030101010101" charset="-122"/>
              </a:rPr>
              <a:t>15</a:t>
            </a:r>
            <a:r>
              <a:rPr lang="zh-CN" altLang="en-US" sz="4400" b="1" spc="250" dirty="0">
                <a:solidFill>
                  <a:srgbClr val="FF0000"/>
                </a:solidFill>
                <a:latin typeface="方正小标宋简体" panose="02010601030101010101" charset="-122"/>
                <a:cs typeface="方正小标宋简体" panose="02010601030101010101" charset="-122"/>
              </a:rPr>
              <a:t>日</a:t>
            </a:r>
            <a:r>
              <a:rPr lang="zh-CN" altLang="en-US" sz="4400" b="1" spc="250" dirty="0">
                <a:latin typeface="方正小标宋简体" panose="02010601030101010101" charset="-122"/>
                <a:ea typeface="方正小标宋简体" panose="02010601030101010101" charset="-122"/>
                <a:cs typeface="方正小标宋简体" panose="02010601030101010101" charset="-122"/>
              </a:rPr>
              <a:t>至</a:t>
            </a:r>
            <a:r>
              <a:rPr lang="zh-CN" altLang="en-US" sz="6000" b="1" spc="250" dirty="0">
                <a:solidFill>
                  <a:srgbClr val="FF0000"/>
                </a:solidFill>
                <a:latin typeface="方正小标宋简体" panose="02010601030101010101" charset="-122"/>
                <a:cs typeface="方正小标宋简体" panose="02010601030101010101" charset="-122"/>
              </a:rPr>
              <a:t>6</a:t>
            </a:r>
            <a:r>
              <a:rPr lang="zh-CN" altLang="en-US" sz="4400" b="1" spc="250" dirty="0">
                <a:solidFill>
                  <a:srgbClr val="FF0000"/>
                </a:solidFill>
                <a:latin typeface="方正小标宋简体" panose="02010601030101010101" charset="-122"/>
                <a:cs typeface="方正小标宋简体" panose="02010601030101010101" charset="-122"/>
              </a:rPr>
              <a:t>月</a:t>
            </a:r>
            <a:r>
              <a:rPr lang="zh-CN" altLang="en-US" sz="6000" b="1" spc="250" dirty="0">
                <a:solidFill>
                  <a:srgbClr val="FF0000"/>
                </a:solidFill>
                <a:latin typeface="方正小标宋简体" panose="02010601030101010101" charset="-122"/>
                <a:cs typeface="方正小标宋简体" panose="02010601030101010101" charset="-122"/>
              </a:rPr>
              <a:t>15</a:t>
            </a:r>
            <a:r>
              <a:rPr lang="zh-CN" altLang="en-US" sz="4400" b="1" spc="250" dirty="0">
                <a:solidFill>
                  <a:srgbClr val="FF0000"/>
                </a:solidFill>
                <a:latin typeface="方正小标宋简体" panose="02010601030101010101" charset="-122"/>
                <a:cs typeface="方正小标宋简体" panose="02010601030101010101" charset="-122"/>
              </a:rPr>
              <a:t>日</a:t>
            </a:r>
          </a:p>
        </p:txBody>
      </p:sp>
      <p:sp>
        <p:nvSpPr>
          <p:cNvPr id="2" name="TextBox 2"/>
          <p:cNvSpPr txBox="1"/>
          <p:nvPr/>
        </p:nvSpPr>
        <p:spPr>
          <a:xfrm>
            <a:off x="1164523" y="1828799"/>
            <a:ext cx="8895715" cy="830997"/>
          </a:xfrm>
          <a:prstGeom prst="rect">
            <a:avLst/>
          </a:prstGeom>
          <a:noFill/>
        </p:spPr>
        <p:txBody>
          <a:bodyPr wrap="square" rtlCol="0">
            <a:spAutoFit/>
          </a:bodyPr>
          <a:lstStyle/>
          <a:p>
            <a:r>
              <a:rPr lang="zh-CN" altLang="en-US" sz="4800" b="1" dirty="0">
                <a:solidFill>
                  <a:schemeClr val="tx1">
                    <a:lumMod val="85000"/>
                    <a:lumOff val="15000"/>
                  </a:schemeClr>
                </a:solidFill>
                <a:latin typeface="方正小标宋简体" panose="02010601030101010101" charset="-122"/>
                <a:ea typeface="方正小标宋简体" panose="02010601030101010101" charset="-122"/>
                <a:cs typeface="方正小标宋简体" panose="02010601030101010101" charset="-122"/>
              </a:rPr>
              <a:t>202</a:t>
            </a:r>
            <a:r>
              <a:rPr lang="en-US" altLang="zh-CN" sz="4800" b="1" dirty="0">
                <a:solidFill>
                  <a:schemeClr val="tx1">
                    <a:lumMod val="85000"/>
                    <a:lumOff val="15000"/>
                  </a:schemeClr>
                </a:solidFill>
                <a:latin typeface="方正小标宋简体" panose="02010601030101010101" charset="-122"/>
                <a:ea typeface="方正小标宋简体" panose="02010601030101010101" charset="-122"/>
                <a:cs typeface="方正小标宋简体" panose="02010601030101010101" charset="-122"/>
              </a:rPr>
              <a:t>7</a:t>
            </a:r>
            <a:r>
              <a:rPr lang="zh-CN" altLang="en-US" sz="4800" b="1" dirty="0">
                <a:solidFill>
                  <a:schemeClr val="tx1">
                    <a:lumMod val="85000"/>
                    <a:lumOff val="15000"/>
                  </a:schemeClr>
                </a:solidFill>
                <a:latin typeface="方正小标宋简体" panose="02010601030101010101" charset="-122"/>
                <a:ea typeface="方正小标宋简体" panose="02010601030101010101" charset="-122"/>
                <a:cs typeface="方正小标宋简体" panose="02010601030101010101" charset="-122"/>
              </a:rPr>
              <a:t>年度资助项目</a:t>
            </a:r>
          </a:p>
        </p:txBody>
      </p:sp>
    </p:spTree>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DECF8639-A3AA-04A3-D7E9-A8A12594DD98}"/>
              </a:ext>
            </a:extLst>
          </p:cNvPr>
          <p:cNvSpPr/>
          <p:nvPr/>
        </p:nvSpPr>
        <p:spPr>
          <a:xfrm>
            <a:off x="0" y="1374493"/>
            <a:ext cx="12192635" cy="1113874"/>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2530" name="Rectangle 2"/>
          <p:cNvSpPr/>
          <p:nvPr/>
        </p:nvSpPr>
        <p:spPr>
          <a:xfrm>
            <a:off x="4102100" y="1598612"/>
            <a:ext cx="30988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spcBef>
                <a:spcPct val="0"/>
              </a:spcBef>
              <a:buNone/>
            </a:pPr>
            <a:endParaRPr lang="zh-CN" altLang="zh-CN" sz="2400" dirty="0">
              <a:latin typeface="Arial" panose="020B0604020202020204" pitchFamily="34" charset="0"/>
            </a:endParaRPr>
          </a:p>
        </p:txBody>
      </p:sp>
      <p:sp>
        <p:nvSpPr>
          <p:cNvPr id="3" name="TextBox 2"/>
          <p:cNvSpPr txBox="1"/>
          <p:nvPr/>
        </p:nvSpPr>
        <p:spPr>
          <a:xfrm>
            <a:off x="1175230" y="2907689"/>
            <a:ext cx="11517513" cy="3323987"/>
          </a:xfrm>
          <a:prstGeom prst="rect">
            <a:avLst/>
          </a:prstGeom>
          <a:noFill/>
        </p:spPr>
        <p:txBody>
          <a:bodyPr wrap="square" rtlCol="0">
            <a:spAutoFit/>
          </a:bodyPr>
          <a:lstStyle/>
          <a:p>
            <a:r>
              <a:rPr lang="zh-CN" altLang="en-US" sz="4200" b="1" dirty="0">
                <a:latin typeface="楷体" panose="02010609060101010101" pitchFamily="49" charset="-122"/>
                <a:ea typeface="楷体" panose="02010609060101010101" pitchFamily="49" charset="-122"/>
                <a:cs typeface="方正小标宋简体" panose="02010601030101010101" charset="-122"/>
              </a:rPr>
              <a:t>规划处：年度资助项目申报指南咨询</a:t>
            </a:r>
            <a:endParaRPr lang="en-US" altLang="zh-CN" sz="4200" b="1" dirty="0">
              <a:latin typeface="楷体" panose="02010609060101010101" pitchFamily="49" charset="-122"/>
              <a:ea typeface="楷体" panose="02010609060101010101" pitchFamily="49" charset="-122"/>
              <a:cs typeface="方正小标宋简体" panose="02010601030101010101" charset="-122"/>
            </a:endParaRPr>
          </a:p>
          <a:p>
            <a:r>
              <a:rPr lang="zh-CN" altLang="en-US" sz="4200" b="1" dirty="0">
                <a:latin typeface="楷体" panose="02010609060101010101" pitchFamily="49" charset="-122"/>
                <a:ea typeface="楷体" panose="02010609060101010101" pitchFamily="49" charset="-122"/>
                <a:cs typeface="方正小标宋简体" panose="02010601030101010101" charset="-122"/>
              </a:rPr>
              <a:t>评审处：资助项目管理系统、项目评审、</a:t>
            </a:r>
            <a:endParaRPr lang="en-US" altLang="zh-CN" sz="4200" b="1" dirty="0">
              <a:latin typeface="楷体" panose="02010609060101010101" pitchFamily="49" charset="-122"/>
              <a:ea typeface="楷体" panose="02010609060101010101" pitchFamily="49" charset="-122"/>
              <a:cs typeface="方正小标宋简体" panose="02010601030101010101" charset="-122"/>
            </a:endParaRPr>
          </a:p>
          <a:p>
            <a:pPr marL="216000"/>
            <a:r>
              <a:rPr lang="en-US" altLang="zh-CN" sz="4200" b="1" dirty="0">
                <a:latin typeface="楷体" panose="02010609060101010101" pitchFamily="49" charset="-122"/>
                <a:ea typeface="楷体" panose="02010609060101010101" pitchFamily="49" charset="-122"/>
                <a:cs typeface="方正小标宋简体" panose="02010601030101010101" charset="-122"/>
              </a:rPr>
              <a:t>       </a:t>
            </a:r>
            <a:r>
              <a:rPr lang="zh-CN" altLang="en-US" sz="4200" b="1" dirty="0">
                <a:latin typeface="楷体" panose="02010609060101010101" pitchFamily="49" charset="-122"/>
                <a:ea typeface="楷体" panose="02010609060101010101" pitchFamily="49" charset="-122"/>
                <a:cs typeface="方正小标宋简体" panose="02010601030101010101" charset="-122"/>
              </a:rPr>
              <a:t>项目变更事项咨询</a:t>
            </a:r>
            <a:endParaRPr lang="en-US" altLang="zh-CN" sz="4200" b="1" dirty="0">
              <a:latin typeface="楷体" panose="02010609060101010101" pitchFamily="49" charset="-122"/>
              <a:ea typeface="楷体" panose="02010609060101010101" pitchFamily="49" charset="-122"/>
              <a:cs typeface="方正小标宋简体" panose="02010601030101010101" charset="-122"/>
            </a:endParaRPr>
          </a:p>
          <a:p>
            <a:r>
              <a:rPr lang="zh-CN" altLang="en-US" sz="4200" b="1" dirty="0">
                <a:latin typeface="楷体" panose="02010609060101010101" pitchFamily="49" charset="-122"/>
                <a:ea typeface="楷体" panose="02010609060101010101" pitchFamily="49" charset="-122"/>
                <a:cs typeface="方正小标宋简体" panose="02010601030101010101" charset="-122"/>
              </a:rPr>
              <a:t>监督处：实施监督、结项验收咨询</a:t>
            </a:r>
            <a:endParaRPr lang="en-US" altLang="zh-CN" sz="4200" b="1" dirty="0">
              <a:latin typeface="楷体" panose="02010609060101010101" pitchFamily="49" charset="-122"/>
              <a:ea typeface="楷体" panose="02010609060101010101" pitchFamily="49" charset="-122"/>
              <a:cs typeface="方正小标宋简体" panose="02010601030101010101" charset="-122"/>
            </a:endParaRPr>
          </a:p>
          <a:p>
            <a:r>
              <a:rPr lang="zh-CN" altLang="en-US" sz="4200" b="1" dirty="0">
                <a:latin typeface="楷体" panose="02010609060101010101" pitchFamily="49" charset="-122"/>
                <a:ea typeface="楷体" panose="02010609060101010101" pitchFamily="49" charset="-122"/>
                <a:cs typeface="方正小标宋简体" panose="02010601030101010101" charset="-122"/>
              </a:rPr>
              <a:t>财务处：财务验收、审计检查咨询</a:t>
            </a:r>
          </a:p>
        </p:txBody>
      </p:sp>
      <p:sp>
        <p:nvSpPr>
          <p:cNvPr id="2" name="TextBox 2"/>
          <p:cNvSpPr txBox="1"/>
          <p:nvPr/>
        </p:nvSpPr>
        <p:spPr>
          <a:xfrm>
            <a:off x="1175230" y="1571438"/>
            <a:ext cx="8895715" cy="830997"/>
          </a:xfrm>
          <a:prstGeom prst="rect">
            <a:avLst/>
          </a:prstGeom>
          <a:noFill/>
        </p:spPr>
        <p:txBody>
          <a:bodyPr wrap="square" rtlCol="0">
            <a:spAutoFit/>
          </a:bodyPr>
          <a:lstStyle/>
          <a:p>
            <a:r>
              <a:rPr lang="zh-CN" altLang="en-US" sz="4800" b="1" dirty="0">
                <a:solidFill>
                  <a:schemeClr val="tx1">
                    <a:lumMod val="85000"/>
                    <a:lumOff val="15000"/>
                  </a:schemeClr>
                </a:solidFill>
                <a:latin typeface="方正小标宋简体" panose="02010601030101010101" charset="-122"/>
                <a:ea typeface="方正小标宋简体" panose="02010601030101010101" charset="-122"/>
                <a:cs typeface="方正小标宋简体" panose="02010601030101010101" charset="-122"/>
              </a:rPr>
              <a:t>咨询电话：</a:t>
            </a:r>
            <a:r>
              <a:rPr lang="en-US" altLang="zh-CN" sz="4800" b="1" dirty="0">
                <a:solidFill>
                  <a:schemeClr val="tx1">
                    <a:lumMod val="85000"/>
                    <a:lumOff val="15000"/>
                  </a:schemeClr>
                </a:solidFill>
                <a:latin typeface="楷体" panose="02010609060101010101" pitchFamily="49" charset="-122"/>
                <a:ea typeface="楷体" panose="02010609060101010101" pitchFamily="49" charset="-122"/>
                <a:cs typeface="方正小标宋简体" panose="02010601030101010101" charset="-122"/>
              </a:rPr>
              <a:t>4000259525</a:t>
            </a:r>
            <a:endParaRPr lang="zh-CN" altLang="en-US" sz="4800" b="1" dirty="0">
              <a:solidFill>
                <a:schemeClr val="tx1">
                  <a:lumMod val="85000"/>
                  <a:lumOff val="15000"/>
                </a:schemeClr>
              </a:solidFill>
              <a:latin typeface="楷体" panose="02010609060101010101" pitchFamily="49" charset="-122"/>
              <a:ea typeface="楷体" panose="02010609060101010101" pitchFamily="49" charset="-122"/>
              <a:cs typeface="方正小标宋简体" panose="02010601030101010101" charset="-122"/>
            </a:endParaRPr>
          </a:p>
        </p:txBody>
      </p:sp>
    </p:spTree>
    <p:extLst>
      <p:ext uri="{BB962C8B-B14F-4D97-AF65-F5344CB8AC3E}">
        <p14:creationId xmlns:p14="http://schemas.microsoft.com/office/powerpoint/2010/main" val="3573842054"/>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1415415" y="1118870"/>
            <a:ext cx="1473835" cy="1473835"/>
          </a:xfrm>
          <a:prstGeom prst="rect">
            <a:avLst/>
          </a:prstGeom>
        </p:spPr>
      </p:pic>
      <p:pic>
        <p:nvPicPr>
          <p:cNvPr id="6" name="图片 5"/>
          <p:cNvPicPr>
            <a:picLocks noChangeAspect="1"/>
          </p:cNvPicPr>
          <p:nvPr/>
        </p:nvPicPr>
        <p:blipFill>
          <a:blip r:embed="rId4"/>
          <a:srcRect l="28722" t="83471" r="55279" b="7050"/>
          <a:stretch>
            <a:fillRect/>
          </a:stretch>
        </p:blipFill>
        <p:spPr>
          <a:xfrm>
            <a:off x="1440815" y="3863975"/>
            <a:ext cx="1451610" cy="1276350"/>
          </a:xfrm>
          <a:prstGeom prst="rect">
            <a:avLst/>
          </a:prstGeom>
        </p:spPr>
      </p:pic>
      <p:sp>
        <p:nvSpPr>
          <p:cNvPr id="8" name="Synergistically utilize technically sound portals with frictionless chains. Dramatically customize…"/>
          <p:cNvSpPr txBox="1"/>
          <p:nvPr/>
        </p:nvSpPr>
        <p:spPr>
          <a:xfrm>
            <a:off x="1214755" y="3060065"/>
            <a:ext cx="3211195" cy="631190"/>
          </a:xfrm>
          <a:prstGeom prst="rect">
            <a:avLst/>
          </a:prstGeom>
          <a:ln w="12700">
            <a:miter lim="400000"/>
          </a:ln>
        </p:spPr>
        <p:txBody>
          <a:bodyPr wrap="square" lIns="0" tIns="0" rIns="0" bIns="0">
            <a:noAutofit/>
          </a:bodyPr>
          <a:lstStyle/>
          <a:p>
            <a:pPr indent="0" fontAlgn="auto">
              <a:lnSpc>
                <a:spcPct val="150000"/>
              </a:lnSpc>
            </a:pPr>
            <a:r>
              <a:rPr lang="zh-CN" altLang="en-US" sz="2800" b="1" dirty="0">
                <a:latin typeface="方正小标宋简体" panose="03000509000000000000" charset="-122"/>
                <a:ea typeface="方正小标宋简体" panose="03000509000000000000" charset="-122"/>
                <a:cs typeface="方正小标宋简体" panose="03000509000000000000" charset="-122"/>
                <a:sym typeface="+mn-ea"/>
              </a:rPr>
              <a:t>手</a:t>
            </a:r>
            <a:r>
              <a:rPr lang="en-US" altLang="zh-CN" sz="2800" b="1" dirty="0">
                <a:latin typeface="方正小标宋简体" panose="03000509000000000000" charset="-122"/>
                <a:ea typeface="方正小标宋简体" panose="03000509000000000000" charset="-122"/>
                <a:cs typeface="方正小标宋简体" panose="03000509000000000000" charset="-122"/>
                <a:sym typeface="+mn-ea"/>
              </a:rPr>
              <a:t> </a:t>
            </a:r>
            <a:r>
              <a:rPr lang="zh-CN" altLang="en-US" sz="2800" b="1" dirty="0">
                <a:latin typeface="方正小标宋简体" panose="03000509000000000000" charset="-122"/>
                <a:ea typeface="方正小标宋简体" panose="03000509000000000000" charset="-122"/>
                <a:cs typeface="方正小标宋简体" panose="03000509000000000000" charset="-122"/>
                <a:sym typeface="+mn-ea"/>
              </a:rPr>
              <a:t>机</a:t>
            </a:r>
            <a:r>
              <a:rPr lang="en-US" altLang="zh-CN" sz="2800" b="1" dirty="0">
                <a:latin typeface="方正小标宋简体" panose="03000509000000000000" charset="-122"/>
                <a:ea typeface="方正小标宋简体" panose="03000509000000000000" charset="-122"/>
                <a:cs typeface="方正小标宋简体" panose="03000509000000000000" charset="-122"/>
                <a:sym typeface="+mn-ea"/>
              </a:rPr>
              <a:t>  A P P</a:t>
            </a:r>
          </a:p>
        </p:txBody>
      </p:sp>
      <p:pic>
        <p:nvPicPr>
          <p:cNvPr id="2" name="图片 1"/>
          <p:cNvPicPr>
            <a:picLocks noChangeAspect="1"/>
          </p:cNvPicPr>
          <p:nvPr/>
        </p:nvPicPr>
        <p:blipFill>
          <a:blip r:embed="rId5"/>
          <a:stretch>
            <a:fillRect/>
          </a:stretch>
        </p:blipFill>
        <p:spPr>
          <a:xfrm>
            <a:off x="4450715" y="23495"/>
            <a:ext cx="4301490" cy="3832860"/>
          </a:xfrm>
          <a:prstGeom prst="rect">
            <a:avLst/>
          </a:prstGeom>
        </p:spPr>
      </p:pic>
      <p:pic>
        <p:nvPicPr>
          <p:cNvPr id="9" name="图片 8"/>
          <p:cNvPicPr>
            <a:picLocks noChangeAspect="1"/>
          </p:cNvPicPr>
          <p:nvPr/>
        </p:nvPicPr>
        <p:blipFill>
          <a:blip r:embed="rId4"/>
          <a:srcRect l="54211" t="83471" r="29945" b="7050"/>
          <a:stretch>
            <a:fillRect/>
          </a:stretch>
        </p:blipFill>
        <p:spPr>
          <a:xfrm>
            <a:off x="1440815" y="5337175"/>
            <a:ext cx="1437640" cy="1276350"/>
          </a:xfrm>
          <a:prstGeom prst="rect">
            <a:avLst/>
          </a:prstGeom>
        </p:spPr>
      </p:pic>
      <p:sp>
        <p:nvSpPr>
          <p:cNvPr id="10" name="Synergistically utilize technically sound portals with frictionless chains. Dramatically customize…"/>
          <p:cNvSpPr txBox="1"/>
          <p:nvPr/>
        </p:nvSpPr>
        <p:spPr>
          <a:xfrm>
            <a:off x="1059180" y="3978275"/>
            <a:ext cx="324485" cy="1390650"/>
          </a:xfrm>
          <a:prstGeom prst="rect">
            <a:avLst/>
          </a:prstGeom>
          <a:ln w="12700">
            <a:miter lim="400000"/>
          </a:ln>
        </p:spPr>
        <p:txBody>
          <a:bodyPr wrap="square" lIns="0" tIns="0" rIns="0" bIns="0">
            <a:noAutofit/>
          </a:bodyPr>
          <a:lstStyle/>
          <a:p>
            <a:pPr indent="0" fontAlgn="auto">
              <a:lnSpc>
                <a:spcPct val="100000"/>
              </a:lnSpc>
            </a:pPr>
            <a:r>
              <a:rPr lang="zh-CN" b="1" dirty="0">
                <a:latin typeface="方正小标宋简体" panose="03000509000000000000" charset="-122"/>
                <a:ea typeface="方正小标宋简体" panose="03000509000000000000" charset="-122"/>
                <a:cs typeface="方正小标宋简体" panose="03000509000000000000" charset="-122"/>
                <a:sym typeface="+mn-ea"/>
              </a:rPr>
              <a:t>苹果下载</a:t>
            </a:r>
          </a:p>
        </p:txBody>
      </p:sp>
      <p:sp>
        <p:nvSpPr>
          <p:cNvPr id="11" name="Synergistically utilize technically sound portals with frictionless chains. Dramatically customize…"/>
          <p:cNvSpPr txBox="1"/>
          <p:nvPr/>
        </p:nvSpPr>
        <p:spPr>
          <a:xfrm>
            <a:off x="1052830" y="5438775"/>
            <a:ext cx="438785" cy="1402715"/>
          </a:xfrm>
          <a:prstGeom prst="rect">
            <a:avLst/>
          </a:prstGeom>
          <a:ln w="12700">
            <a:miter lim="400000"/>
          </a:ln>
        </p:spPr>
        <p:txBody>
          <a:bodyPr wrap="square" lIns="0" tIns="0" rIns="0" bIns="0">
            <a:noAutofit/>
          </a:bodyPr>
          <a:lstStyle/>
          <a:p>
            <a:pPr indent="0" fontAlgn="auto">
              <a:lnSpc>
                <a:spcPct val="100000"/>
              </a:lnSpc>
            </a:pPr>
            <a:r>
              <a:rPr lang="zh-CN" b="1" dirty="0">
                <a:latin typeface="方正小标宋简体" panose="03000509000000000000" charset="-122"/>
                <a:ea typeface="方正小标宋简体" panose="03000509000000000000" charset="-122"/>
                <a:cs typeface="方正小标宋简体" panose="03000509000000000000" charset="-122"/>
                <a:sym typeface="+mn-ea"/>
              </a:rPr>
              <a:t>安卓下载</a:t>
            </a:r>
          </a:p>
        </p:txBody>
      </p:sp>
      <p:pic>
        <p:nvPicPr>
          <p:cNvPr id="12" name="图片 11"/>
          <p:cNvPicPr>
            <a:picLocks noChangeAspect="1"/>
          </p:cNvPicPr>
          <p:nvPr/>
        </p:nvPicPr>
        <p:blipFill>
          <a:blip r:embed="rId6"/>
          <a:stretch>
            <a:fillRect/>
          </a:stretch>
        </p:blipFill>
        <p:spPr>
          <a:xfrm>
            <a:off x="8879205" y="12700"/>
            <a:ext cx="3198495" cy="6822440"/>
          </a:xfrm>
          <a:prstGeom prst="rect">
            <a:avLst/>
          </a:prstGeom>
        </p:spPr>
      </p:pic>
      <p:pic>
        <p:nvPicPr>
          <p:cNvPr id="13" name="图片 12"/>
          <p:cNvPicPr>
            <a:picLocks noChangeAspect="1"/>
          </p:cNvPicPr>
          <p:nvPr/>
        </p:nvPicPr>
        <p:blipFill>
          <a:blip r:embed="rId7"/>
          <a:srcRect b="47263"/>
          <a:stretch>
            <a:fillRect/>
          </a:stretch>
        </p:blipFill>
        <p:spPr>
          <a:xfrm>
            <a:off x="4438650" y="3754755"/>
            <a:ext cx="4313555" cy="2979420"/>
          </a:xfrm>
          <a:prstGeom prst="rect">
            <a:avLst/>
          </a:prstGeom>
        </p:spPr>
      </p:pic>
      <p:sp>
        <p:nvSpPr>
          <p:cNvPr id="14" name="矩形 13"/>
          <p:cNvSpPr/>
          <p:nvPr/>
        </p:nvSpPr>
        <p:spPr>
          <a:xfrm>
            <a:off x="342900" y="177800"/>
            <a:ext cx="31496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Synergistically utilize technically sound portals with frictionless chains. Dramatically customize…"/>
          <p:cNvSpPr txBox="1"/>
          <p:nvPr/>
        </p:nvSpPr>
        <p:spPr>
          <a:xfrm>
            <a:off x="1257935" y="427355"/>
            <a:ext cx="2396490" cy="805815"/>
          </a:xfrm>
          <a:prstGeom prst="rect">
            <a:avLst/>
          </a:prstGeom>
          <a:ln w="12700">
            <a:miter lim="400000"/>
          </a:ln>
        </p:spPr>
        <p:txBody>
          <a:bodyPr wrap="square" lIns="0" tIns="0" rIns="0" bIns="0">
            <a:noAutofit/>
          </a:bodyPr>
          <a:lstStyle/>
          <a:p>
            <a:pPr indent="0" fontAlgn="auto">
              <a:lnSpc>
                <a:spcPct val="150000"/>
              </a:lnSpc>
            </a:pPr>
            <a:r>
              <a:rPr lang="zh-CN" sz="2800" b="1" dirty="0">
                <a:latin typeface="方正小标宋简体" panose="03000509000000000000" charset="-122"/>
                <a:ea typeface="方正小标宋简体" panose="03000509000000000000" charset="-122"/>
                <a:cs typeface="方正小标宋简体" panose="03000509000000000000" charset="-122"/>
                <a:sym typeface="+mn-ea"/>
              </a:rPr>
              <a:t>微信公众号</a:t>
            </a:r>
          </a:p>
        </p:txBody>
      </p:sp>
    </p:spTree>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4"/>
          <a:srcRect r="6529" b="7951"/>
          <a:stretch>
            <a:fillRect/>
          </a:stretch>
        </p:blipFill>
        <p:spPr>
          <a:xfrm>
            <a:off x="4353560" y="-635"/>
            <a:ext cx="7838440" cy="6858635"/>
          </a:xfrm>
          <a:prstGeom prst="rect">
            <a:avLst/>
          </a:prstGeom>
        </p:spPr>
      </p:pic>
      <p:pic>
        <p:nvPicPr>
          <p:cNvPr id="4" name="图片 4" descr="017-01.jpg"/>
          <p:cNvPicPr preferRelativeResize="0">
            <a:picLocks noChangeAspect="1"/>
          </p:cNvPicPr>
          <p:nvPr/>
        </p:nvPicPr>
        <p:blipFill>
          <a:blip r:embed="rId5"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7" name="椭圆 6"/>
          <p:cNvSpPr/>
          <p:nvPr/>
        </p:nvSpPr>
        <p:spPr>
          <a:xfrm rot="16200000">
            <a:off x="-1176020" y="1128395"/>
            <a:ext cx="5092700" cy="5373370"/>
          </a:xfrm>
          <a:prstGeom prst="ellipse">
            <a:avLst/>
          </a:prstGeom>
          <a:gradFill>
            <a:gsLst>
              <a:gs pos="0">
                <a:srgbClr val="FC633C"/>
              </a:gs>
              <a:gs pos="100000">
                <a:schemeClr val="bg1"/>
              </a:gs>
            </a:gsLst>
            <a:lin ang="5400000" scaled="0"/>
          </a:gradFill>
          <a:ln>
            <a:solidFill>
              <a:srgbClr val="FDA790"/>
            </a:solid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02640" y="2967990"/>
            <a:ext cx="3230880" cy="829945"/>
          </a:xfrm>
          <a:prstGeom prst="rect">
            <a:avLst/>
          </a:prstGeom>
          <a:noFill/>
        </p:spPr>
        <p:txBody>
          <a:bodyPr wrap="none" rtlCol="0" anchor="t">
            <a:spAutoFit/>
          </a:bodyPr>
          <a:lstStyle/>
          <a:p>
            <a:pPr algn="l"/>
            <a:r>
              <a:rPr kumimoji="1" lang="zh-CN" altLang="en-US" sz="4800" dirty="0">
                <a:solidFill>
                  <a:schemeClr val="tx1"/>
                </a:solidFill>
                <a:latin typeface="方正小标宋简体" panose="03000509000000000000" charset="-122"/>
                <a:ea typeface="方正小标宋简体" panose="03000509000000000000" charset="-122"/>
                <a:cs typeface="方正小标宋简体" panose="03000509000000000000" charset="-122"/>
                <a:sym typeface="思源宋体 CN Medium" pitchFamily="18" charset="-122"/>
              </a:rPr>
              <a:t>谢谢大家！</a:t>
            </a:r>
          </a:p>
        </p:txBody>
      </p:sp>
      <p:sp>
        <p:nvSpPr>
          <p:cNvPr id="6" name="文本框 5"/>
          <p:cNvSpPr txBox="1"/>
          <p:nvPr/>
        </p:nvSpPr>
        <p:spPr>
          <a:xfrm>
            <a:off x="5528310" y="1593215"/>
            <a:ext cx="4949825" cy="3187700"/>
          </a:xfrm>
          <a:prstGeom prst="rect">
            <a:avLst/>
          </a:prstGeom>
          <a:noFill/>
        </p:spPr>
        <p:txBody>
          <a:bodyPr wrap="square" rtlCol="0">
            <a:noAutofit/>
          </a:bodyPr>
          <a:lstStyle/>
          <a:p>
            <a:pPr>
              <a:lnSpc>
                <a:spcPct val="150000"/>
              </a:lnSpc>
            </a:pPr>
            <a:r>
              <a:rPr kumimoji="1" lang="en-US"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 </a:t>
            </a:r>
            <a:r>
              <a:rPr kumimoji="1"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繁</a:t>
            </a:r>
            <a:r>
              <a:rPr kumimoji="1" lang="en-US"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 </a:t>
            </a:r>
            <a:r>
              <a:rPr kumimoji="1"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荣</a:t>
            </a:r>
            <a:r>
              <a:rPr kumimoji="1" lang="en-US"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 </a:t>
            </a:r>
            <a:r>
              <a:rPr kumimoji="1"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文</a:t>
            </a:r>
            <a:r>
              <a:rPr kumimoji="1" lang="en-US"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 </a:t>
            </a:r>
            <a:r>
              <a:rPr kumimoji="1"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艺</a:t>
            </a:r>
            <a:r>
              <a:rPr kumimoji="1" lang="en-US"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 </a:t>
            </a:r>
            <a:r>
              <a:rPr kumimoji="1"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事</a:t>
            </a:r>
            <a:r>
              <a:rPr kumimoji="1" lang="en-US"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 </a:t>
            </a:r>
            <a:r>
              <a:rPr kumimoji="1"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业</a:t>
            </a:r>
            <a:r>
              <a:rPr kumimoji="1" lang="en-US"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 </a:t>
            </a:r>
          </a:p>
          <a:p>
            <a:pPr>
              <a:lnSpc>
                <a:spcPct val="150000"/>
              </a:lnSpc>
            </a:pPr>
            <a:r>
              <a:rPr kumimoji="1" lang="en-US"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 </a:t>
            </a:r>
            <a:r>
              <a:rPr kumimoji="1"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建</a:t>
            </a:r>
            <a:r>
              <a:rPr kumimoji="1" lang="en-US"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 </a:t>
            </a:r>
            <a:r>
              <a:rPr kumimoji="1"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设</a:t>
            </a:r>
            <a:r>
              <a:rPr kumimoji="1" lang="en-US"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 </a:t>
            </a:r>
            <a:r>
              <a:rPr kumimoji="1"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文</a:t>
            </a:r>
            <a:r>
              <a:rPr kumimoji="1" lang="en-US"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 </a:t>
            </a:r>
            <a:r>
              <a:rPr kumimoji="1"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化</a:t>
            </a:r>
            <a:r>
              <a:rPr kumimoji="1" lang="en-US"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 </a:t>
            </a:r>
            <a:r>
              <a:rPr kumimoji="1"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强</a:t>
            </a:r>
            <a:r>
              <a:rPr kumimoji="1" lang="en-US"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 </a:t>
            </a:r>
            <a:r>
              <a:rPr kumimoji="1" sz="4800" b="1" dirty="0">
                <a:gradFill>
                  <a:gsLst>
                    <a:gs pos="0">
                      <a:srgbClr val="E30000"/>
                    </a:gs>
                    <a:gs pos="100000">
                      <a:srgbClr val="760303"/>
                    </a:gs>
                  </a:gsLst>
                  <a:lin scaled="0"/>
                </a:gradFill>
                <a:latin typeface="方正小标宋简体" panose="03000509000000000000" charset="-122"/>
                <a:ea typeface="方正小标宋简体" panose="03000509000000000000" charset="-122"/>
                <a:cs typeface="方正小标宋简体" panose="03000509000000000000" charset="-122"/>
                <a:sym typeface="+mn-lt"/>
              </a:rPr>
              <a:t>国</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10244" name="副标题 2"/>
          <p:cNvSpPr txBox="1"/>
          <p:nvPr/>
        </p:nvSpPr>
        <p:spPr>
          <a:xfrm>
            <a:off x="2401994" y="4412404"/>
            <a:ext cx="4315883" cy="1056216"/>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342900" lvl="0" indent="-342900" eaLnBrk="1" hangingPunct="1">
              <a:buNone/>
            </a:pPr>
            <a:r>
              <a:rPr lang="zh-CN" altLang="en-US" b="1" dirty="0">
                <a:solidFill>
                  <a:schemeClr val="bg1"/>
                </a:solidFill>
                <a:latin typeface="微软雅黑" panose="020B0503020204020204" charset="-122"/>
                <a:ea typeface="微软雅黑" panose="020B0503020204020204" charset="-122"/>
              </a:rPr>
              <a:t>立项</a:t>
            </a:r>
            <a:r>
              <a:rPr lang="en-US" altLang="zh-CN" b="1" dirty="0">
                <a:solidFill>
                  <a:schemeClr val="bg1"/>
                </a:solidFill>
                <a:latin typeface="微软雅黑" panose="020B0503020204020204" charset="-122"/>
                <a:ea typeface="微软雅黑" panose="020B0503020204020204" charset="-122"/>
              </a:rPr>
              <a:t>728</a:t>
            </a:r>
            <a:r>
              <a:rPr lang="zh-CN" altLang="en-US" b="1" dirty="0">
                <a:solidFill>
                  <a:schemeClr val="bg1"/>
                </a:solidFill>
                <a:latin typeface="微软雅黑" panose="020B0503020204020204" charset="-122"/>
                <a:ea typeface="微软雅黑" panose="020B0503020204020204" charset="-122"/>
              </a:rPr>
              <a:t>个</a:t>
            </a:r>
          </a:p>
        </p:txBody>
      </p:sp>
      <p:grpSp>
        <p:nvGrpSpPr>
          <p:cNvPr id="2" name="组合 1"/>
          <p:cNvGrpSpPr/>
          <p:nvPr/>
        </p:nvGrpSpPr>
        <p:grpSpPr>
          <a:xfrm>
            <a:off x="725805" y="2742565"/>
            <a:ext cx="5338672" cy="2272665"/>
            <a:chOff x="1653" y="6485"/>
            <a:chExt cx="17915" cy="3579"/>
          </a:xfrm>
        </p:grpSpPr>
        <p:sp>
          <p:nvSpPr>
            <p:cNvPr id="20" name="矩形 19"/>
            <p:cNvSpPr/>
            <p:nvPr/>
          </p:nvSpPr>
          <p:spPr>
            <a:xfrm>
              <a:off x="1653" y="6485"/>
              <a:ext cx="16056" cy="357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lumMod val="65000"/>
                  </a:schemeClr>
                </a:solidFill>
                <a:effectLst/>
                <a:uLnTx/>
                <a:uFillTx/>
                <a:latin typeface="+mn-lt"/>
                <a:ea typeface="+mn-ea"/>
                <a:cs typeface="+mn-cs"/>
              </a:endParaRPr>
            </a:p>
          </p:txBody>
        </p:sp>
        <p:sp>
          <p:nvSpPr>
            <p:cNvPr id="10246" name="副标题 2"/>
            <p:cNvSpPr txBox="1"/>
            <p:nvPr/>
          </p:nvSpPr>
          <p:spPr>
            <a:xfrm>
              <a:off x="2907" y="8341"/>
              <a:ext cx="16330" cy="1663"/>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342900" lvl="0" indent="-342900" eaLnBrk="1" hangingPunct="1">
                <a:buNone/>
              </a:pPr>
              <a:r>
                <a:rPr lang="zh-CN" altLang="en-US" b="1" dirty="0">
                  <a:solidFill>
                    <a:schemeClr val="tx1"/>
                  </a:solidFill>
                  <a:latin typeface="微软雅黑" panose="020B0503020204020204" charset="-122"/>
                  <a:ea typeface="微软雅黑" panose="020B0503020204020204" charset="-122"/>
                </a:rPr>
                <a:t>立项数量    </a:t>
              </a:r>
              <a:r>
                <a:rPr lang="en-US" altLang="zh-CN" b="1" dirty="0">
                  <a:solidFill>
                    <a:schemeClr val="tx1"/>
                  </a:solidFill>
                  <a:latin typeface="微软雅黑" panose="020B0503020204020204" charset="-122"/>
                  <a:ea typeface="微软雅黑" panose="020B0503020204020204" charset="-122"/>
                </a:rPr>
                <a:t>  </a:t>
              </a:r>
              <a:r>
                <a:rPr lang="zh-CN" altLang="en-US" b="1" dirty="0">
                  <a:solidFill>
                    <a:schemeClr val="tx1"/>
                  </a:solidFill>
                  <a:latin typeface="微软雅黑" panose="020B0503020204020204" charset="-122"/>
                  <a:ea typeface="微软雅黑" panose="020B0503020204020204" charset="-122"/>
                </a:rPr>
                <a:t>资助金额</a:t>
              </a:r>
            </a:p>
          </p:txBody>
        </p:sp>
        <p:sp>
          <p:nvSpPr>
            <p:cNvPr id="10247" name="副标题 2"/>
            <p:cNvSpPr txBox="1"/>
            <p:nvPr/>
          </p:nvSpPr>
          <p:spPr>
            <a:xfrm>
              <a:off x="3237" y="7112"/>
              <a:ext cx="16331" cy="1663"/>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342900" lvl="0" indent="-342900" eaLnBrk="1" hangingPunct="1">
                <a:buNone/>
              </a:pPr>
              <a:r>
                <a:rPr lang="en-US" altLang="zh-CN" b="1" dirty="0">
                  <a:solidFill>
                    <a:srgbClr val="E40017"/>
                  </a:solidFill>
                  <a:latin typeface="微软雅黑" panose="020B0503020204020204" charset="-122"/>
                  <a:ea typeface="微软雅黑" panose="020B0503020204020204" charset="-122"/>
                </a:rPr>
                <a:t>9609</a:t>
              </a:r>
              <a:r>
                <a:rPr lang="zh-CN" altLang="en-US" b="1" dirty="0">
                  <a:solidFill>
                    <a:srgbClr val="E40017"/>
                  </a:solidFill>
                  <a:latin typeface="微软雅黑" panose="020B0503020204020204" charset="-122"/>
                  <a:ea typeface="微软雅黑" panose="020B0503020204020204" charset="-122"/>
                </a:rPr>
                <a:t>项</a:t>
              </a:r>
              <a:r>
                <a:rPr lang="en-US" altLang="zh-CN" b="1" dirty="0">
                  <a:solidFill>
                    <a:srgbClr val="E40017"/>
                  </a:solidFill>
                  <a:latin typeface="微软雅黑" panose="020B0503020204020204" charset="-122"/>
                  <a:ea typeface="微软雅黑" panose="020B0503020204020204" charset="-122"/>
                </a:rPr>
                <a:t>        74.4</a:t>
              </a:r>
              <a:r>
                <a:rPr lang="zh-CN" altLang="en-US" b="1" dirty="0">
                  <a:solidFill>
                    <a:srgbClr val="E40017"/>
                  </a:solidFill>
                  <a:latin typeface="微软雅黑" panose="020B0503020204020204" charset="-122"/>
                  <a:ea typeface="微软雅黑" panose="020B0503020204020204" charset="-122"/>
                </a:rPr>
                <a:t>亿</a:t>
              </a:r>
            </a:p>
          </p:txBody>
        </p:sp>
      </p:grpSp>
      <p:sp>
        <p:nvSpPr>
          <p:cNvPr id="3" name="文本框 2"/>
          <p:cNvSpPr txBox="1"/>
          <p:nvPr/>
        </p:nvSpPr>
        <p:spPr>
          <a:xfrm>
            <a:off x="824151" y="2115306"/>
            <a:ext cx="10269220" cy="583565"/>
          </a:xfrm>
          <a:prstGeom prst="rect">
            <a:avLst/>
          </a:prstGeom>
          <a:noFill/>
        </p:spPr>
        <p:txBody>
          <a:bodyPr wrap="square" rtlCol="0">
            <a:spAutoFit/>
          </a:bodyPr>
          <a:lstStyle/>
          <a:p>
            <a:r>
              <a:rPr lang="en-US" altLang="zh-CN" sz="3200" b="1" dirty="0">
                <a:solidFill>
                  <a:schemeClr val="tx1"/>
                </a:solidFill>
                <a:latin typeface="微软雅黑" panose="020B0503020204020204" charset="-122"/>
                <a:ea typeface="微软雅黑" panose="020B0503020204020204" charset="-122"/>
              </a:rPr>
              <a:t>2014</a:t>
            </a:r>
            <a:r>
              <a:rPr lang="zh-CN" altLang="en-US" sz="3200" b="1" dirty="0">
                <a:solidFill>
                  <a:schemeClr val="tx1"/>
                </a:solidFill>
                <a:latin typeface="微软雅黑" panose="020B0503020204020204" charset="-122"/>
                <a:ea typeface="微软雅黑" panose="020B0503020204020204" charset="-122"/>
              </a:rPr>
              <a:t>年度</a:t>
            </a:r>
            <a:r>
              <a:rPr lang="en-US" altLang="zh-CN" sz="3200" b="1" dirty="0">
                <a:solidFill>
                  <a:schemeClr val="tx1"/>
                </a:solidFill>
                <a:latin typeface="微软雅黑" panose="020B0503020204020204" charset="-122"/>
                <a:ea typeface="微软雅黑" panose="020B0503020204020204" charset="-122"/>
              </a:rPr>
              <a:t>——2026</a:t>
            </a:r>
            <a:r>
              <a:rPr lang="zh-CN" altLang="en-US" sz="3200" b="1" dirty="0">
                <a:solidFill>
                  <a:schemeClr val="tx1"/>
                </a:solidFill>
                <a:latin typeface="微软雅黑" panose="020B0503020204020204" charset="-122"/>
                <a:ea typeface="微软雅黑" panose="020B0503020204020204" charset="-122"/>
              </a:rPr>
              <a:t>年度</a:t>
            </a:r>
          </a:p>
        </p:txBody>
      </p:sp>
      <p:sp>
        <p:nvSpPr>
          <p:cNvPr id="11" name="文本框 10"/>
          <p:cNvSpPr txBox="1"/>
          <p:nvPr/>
        </p:nvSpPr>
        <p:spPr>
          <a:xfrm>
            <a:off x="6563995" y="1818005"/>
            <a:ext cx="5483225" cy="4179570"/>
          </a:xfrm>
          <a:prstGeom prst="rect">
            <a:avLst/>
          </a:prstGeom>
          <a:noFill/>
          <a:ln w="9525">
            <a:noFill/>
          </a:ln>
        </p:spPr>
        <p:txBody>
          <a:bodyPr wrap="square">
            <a:noAutofit/>
          </a:bodyPr>
          <a:lstStyle/>
          <a:p>
            <a:pPr indent="0" algn="just" fontAlgn="auto">
              <a:lnSpc>
                <a:spcPts val="6000"/>
              </a:lnSpc>
            </a:pPr>
            <a:r>
              <a:rPr lang="zh-CN" altLang="en-US" sz="2800" b="1" kern="0" spc="100" dirty="0">
                <a:solidFill>
                  <a:schemeClr val="tx1"/>
                </a:solidFill>
                <a:uFillTx/>
                <a:latin typeface="微软雅黑" panose="020B0503020204020204" charset="-122"/>
                <a:ea typeface="微软雅黑" panose="020B0503020204020204" charset="-122"/>
                <a:cs typeface="微软雅黑" panose="020B0503020204020204" charset="-122"/>
              </a:rPr>
              <a:t>舞台艺术创作</a:t>
            </a:r>
            <a:r>
              <a:rPr lang="en-US" altLang="zh-CN" sz="2800" b="1" kern="0" spc="100" dirty="0">
                <a:solidFill>
                  <a:schemeClr val="tx1"/>
                </a:solidFill>
                <a:uFillTx/>
                <a:latin typeface="微软雅黑" panose="020B0503020204020204" charset="-122"/>
                <a:ea typeface="微软雅黑" panose="020B0503020204020204" charset="-122"/>
                <a:cs typeface="微软雅黑" panose="020B0503020204020204" charset="-122"/>
              </a:rPr>
              <a:t> </a:t>
            </a:r>
            <a:r>
              <a:rPr lang="en-US" sz="2800" b="1" kern="0" spc="100" dirty="0">
                <a:solidFill>
                  <a:srgbClr val="FF0000"/>
                </a:solidFill>
                <a:uFillTx/>
                <a:latin typeface="微软雅黑" panose="020B0503020204020204" charset="-122"/>
                <a:ea typeface="微软雅黑" panose="020B0503020204020204" charset="-122"/>
                <a:cs typeface="微软雅黑" panose="020B0503020204020204" charset="-122"/>
              </a:rPr>
              <a:t>3452 </a:t>
            </a:r>
            <a:r>
              <a:rPr lang="zh-CN" altLang="en-US" sz="2800" b="1" dirty="0">
                <a:solidFill>
                  <a:schemeClr val="tx1"/>
                </a:solidFill>
                <a:latin typeface="微软雅黑" panose="020B0503020204020204" charset="-122"/>
                <a:ea typeface="微软雅黑" panose="020B0503020204020204" charset="-122"/>
                <a:sym typeface="+mn-ea"/>
              </a:rPr>
              <a:t>项</a:t>
            </a:r>
            <a:r>
              <a:rPr lang="zh-CN" altLang="en-US" sz="2800" b="1" kern="0" spc="100" dirty="0">
                <a:solidFill>
                  <a:schemeClr val="tx1"/>
                </a:solidFill>
                <a:uFillTx/>
                <a:latin typeface="微软雅黑" panose="020B0503020204020204" charset="-122"/>
                <a:ea typeface="微软雅黑" panose="020B0503020204020204" charset="-122"/>
                <a:cs typeface="微软雅黑" panose="020B0503020204020204" charset="-122"/>
              </a:rPr>
              <a:t>     </a:t>
            </a:r>
          </a:p>
          <a:p>
            <a:pPr algn="just">
              <a:lnSpc>
                <a:spcPts val="5000"/>
              </a:lnSpc>
            </a:pPr>
            <a:r>
              <a:rPr lang="zh-CN" altLang="en-US" sz="2800" b="1" kern="0" spc="100" dirty="0">
                <a:solidFill>
                  <a:schemeClr val="tx1"/>
                </a:solidFill>
                <a:uFillTx/>
                <a:latin typeface="微软雅黑" panose="020B0503020204020204" charset="-122"/>
                <a:ea typeface="微软雅黑" panose="020B0503020204020204" charset="-122"/>
                <a:cs typeface="微软雅黑" panose="020B0503020204020204" charset="-122"/>
              </a:rPr>
              <a:t>美术创作</a:t>
            </a:r>
            <a:r>
              <a:rPr lang="en-US" altLang="zh-CN" sz="2800" b="1" kern="0" spc="100" dirty="0">
                <a:solidFill>
                  <a:schemeClr val="tx1"/>
                </a:solidFill>
                <a:uFillTx/>
                <a:latin typeface="微软雅黑" panose="020B0503020204020204" charset="-122"/>
                <a:ea typeface="微软雅黑" panose="020B0503020204020204" charset="-122"/>
                <a:cs typeface="微软雅黑" panose="020B0503020204020204" charset="-122"/>
              </a:rPr>
              <a:t> </a:t>
            </a:r>
            <a:r>
              <a:rPr lang="en-US" altLang="zh-CN" sz="2800" b="1" dirty="0">
                <a:solidFill>
                  <a:srgbClr val="E40017"/>
                </a:solidFill>
                <a:latin typeface="微软雅黑" panose="020B0503020204020204" charset="-122"/>
                <a:ea typeface="微软雅黑" panose="020B0503020204020204" charset="-122"/>
                <a:sym typeface="+mn-ea"/>
              </a:rPr>
              <a:t>819</a:t>
            </a:r>
            <a:r>
              <a:rPr lang="zh-CN" altLang="en-US" sz="2800" b="1" dirty="0">
                <a:solidFill>
                  <a:schemeClr val="tx1"/>
                </a:solidFill>
                <a:latin typeface="微软雅黑" panose="020B0503020204020204" charset="-122"/>
                <a:ea typeface="微软雅黑" panose="020B0503020204020204" charset="-122"/>
                <a:sym typeface="+mn-ea"/>
              </a:rPr>
              <a:t>项</a:t>
            </a:r>
            <a:endParaRPr lang="zh-CN" altLang="en-US" sz="2800" b="1" kern="0" spc="100" dirty="0">
              <a:solidFill>
                <a:schemeClr val="tx1"/>
              </a:solidFill>
              <a:uFillTx/>
              <a:latin typeface="微软雅黑" panose="020B0503020204020204" charset="-122"/>
              <a:ea typeface="微软雅黑" panose="020B0503020204020204" charset="-122"/>
              <a:cs typeface="微软雅黑" panose="020B0503020204020204" charset="-122"/>
            </a:endParaRPr>
          </a:p>
          <a:p>
            <a:pPr indent="0" algn="just" fontAlgn="auto">
              <a:lnSpc>
                <a:spcPts val="5000"/>
              </a:lnSpc>
            </a:pPr>
            <a:r>
              <a:rPr lang="zh-CN" altLang="en-US" sz="2800" b="1" kern="0" spc="100" dirty="0">
                <a:solidFill>
                  <a:schemeClr val="tx1"/>
                </a:solidFill>
                <a:uFillTx/>
                <a:latin typeface="微软雅黑" panose="020B0503020204020204" charset="-122"/>
                <a:ea typeface="微软雅黑" panose="020B0503020204020204" charset="-122"/>
                <a:cs typeface="微软雅黑" panose="020B0503020204020204" charset="-122"/>
              </a:rPr>
              <a:t>传播交流推广 </a:t>
            </a:r>
            <a:r>
              <a:rPr lang="en-US" altLang="zh-CN" sz="2800" b="1" dirty="0">
                <a:solidFill>
                  <a:srgbClr val="E40017"/>
                </a:solidFill>
                <a:latin typeface="微软雅黑" panose="020B0503020204020204" charset="-122"/>
                <a:ea typeface="微软雅黑" panose="020B0503020204020204" charset="-122"/>
                <a:sym typeface="+mn-ea"/>
              </a:rPr>
              <a:t>1534 </a:t>
            </a:r>
            <a:r>
              <a:rPr lang="zh-CN" altLang="en-US" sz="2800" b="1" dirty="0">
                <a:solidFill>
                  <a:schemeClr val="tx1"/>
                </a:solidFill>
                <a:latin typeface="微软雅黑" panose="020B0503020204020204" charset="-122"/>
                <a:ea typeface="微软雅黑" panose="020B0503020204020204" charset="-122"/>
                <a:sym typeface="+mn-ea"/>
              </a:rPr>
              <a:t>项</a:t>
            </a:r>
            <a:r>
              <a:rPr lang="zh-CN" altLang="en-US" sz="2800" b="1" kern="0" spc="100" dirty="0">
                <a:solidFill>
                  <a:schemeClr val="tx1"/>
                </a:solidFill>
                <a:uFillTx/>
                <a:latin typeface="微软雅黑" panose="020B0503020204020204" charset="-122"/>
                <a:ea typeface="微软雅黑" panose="020B0503020204020204" charset="-122"/>
                <a:cs typeface="微软雅黑" panose="020B0503020204020204" charset="-122"/>
              </a:rPr>
              <a:t>        </a:t>
            </a:r>
          </a:p>
          <a:p>
            <a:pPr indent="0" algn="just" fontAlgn="auto">
              <a:lnSpc>
                <a:spcPts val="5000"/>
              </a:lnSpc>
            </a:pPr>
            <a:r>
              <a:rPr lang="zh-CN" altLang="en-US" sz="2800" b="1" kern="0" spc="100" dirty="0">
                <a:solidFill>
                  <a:schemeClr val="tx1"/>
                </a:solidFill>
                <a:uFillTx/>
                <a:latin typeface="微软雅黑" panose="020B0503020204020204" charset="-122"/>
                <a:ea typeface="微软雅黑" panose="020B0503020204020204" charset="-122"/>
                <a:cs typeface="微软雅黑" panose="020B0503020204020204" charset="-122"/>
              </a:rPr>
              <a:t>艺术人才培训</a:t>
            </a:r>
            <a:r>
              <a:rPr lang="en-US" altLang="zh-CN" sz="2800" b="1" kern="0" spc="100" dirty="0">
                <a:solidFill>
                  <a:schemeClr val="tx1"/>
                </a:solidFill>
                <a:uFillTx/>
                <a:latin typeface="微软雅黑" panose="020B0503020204020204" charset="-122"/>
                <a:ea typeface="微软雅黑" panose="020B0503020204020204" charset="-122"/>
                <a:cs typeface="微软雅黑" panose="020B0503020204020204" charset="-122"/>
              </a:rPr>
              <a:t> </a:t>
            </a:r>
            <a:r>
              <a:rPr lang="en-US" altLang="zh-CN" sz="2800" b="1" dirty="0">
                <a:solidFill>
                  <a:srgbClr val="E40017"/>
                </a:solidFill>
                <a:latin typeface="微软雅黑" panose="020B0503020204020204" charset="-122"/>
                <a:ea typeface="微软雅黑" panose="020B0503020204020204" charset="-122"/>
                <a:sym typeface="+mn-ea"/>
              </a:rPr>
              <a:t>1275 </a:t>
            </a:r>
            <a:r>
              <a:rPr lang="zh-CN" altLang="en-US" sz="2800" b="1" dirty="0">
                <a:solidFill>
                  <a:schemeClr val="tx1"/>
                </a:solidFill>
                <a:latin typeface="微软雅黑" panose="020B0503020204020204" charset="-122"/>
                <a:ea typeface="微软雅黑" panose="020B0503020204020204" charset="-122"/>
                <a:sym typeface="+mn-ea"/>
              </a:rPr>
              <a:t>项</a:t>
            </a:r>
            <a:endParaRPr lang="en-US" altLang="zh-CN" sz="2800" b="1" kern="0" spc="100" dirty="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ts val="5000"/>
              </a:lnSpc>
            </a:pPr>
            <a:r>
              <a:rPr lang="zh-CN" altLang="en-US" sz="2800" b="1" kern="0" spc="100" dirty="0">
                <a:solidFill>
                  <a:schemeClr val="tx1"/>
                </a:solidFill>
                <a:uFillTx/>
                <a:latin typeface="微软雅黑" panose="020B0503020204020204" charset="-122"/>
                <a:ea typeface="微软雅黑" panose="020B0503020204020204" charset="-122"/>
                <a:cs typeface="微软雅黑" panose="020B0503020204020204" charset="-122"/>
              </a:rPr>
              <a:t>青年艺术创作人才</a:t>
            </a:r>
            <a:r>
              <a:rPr lang="en-US" altLang="zh-CN" sz="2800" b="1" kern="0" spc="100" dirty="0">
                <a:solidFill>
                  <a:schemeClr val="tx1"/>
                </a:solidFill>
                <a:uFillTx/>
                <a:latin typeface="微软雅黑" panose="020B0503020204020204" charset="-122"/>
                <a:ea typeface="微软雅黑" panose="020B0503020204020204" charset="-122"/>
                <a:cs typeface="微软雅黑" panose="020B0503020204020204" charset="-122"/>
              </a:rPr>
              <a:t> </a:t>
            </a:r>
            <a:r>
              <a:rPr lang="en-US" altLang="zh-CN" sz="2800" b="1" dirty="0">
                <a:solidFill>
                  <a:srgbClr val="E40017"/>
                </a:solidFill>
                <a:latin typeface="微软雅黑" panose="020B0503020204020204" charset="-122"/>
                <a:ea typeface="微软雅黑" panose="020B0503020204020204" charset="-122"/>
                <a:sym typeface="+mn-ea"/>
              </a:rPr>
              <a:t>2529 </a:t>
            </a:r>
            <a:r>
              <a:rPr lang="zh-CN" altLang="en-US" sz="2800" b="1" dirty="0">
                <a:solidFill>
                  <a:schemeClr val="tx1"/>
                </a:solidFill>
                <a:latin typeface="微软雅黑" panose="020B0503020204020204" charset="-122"/>
                <a:ea typeface="微软雅黑" panose="020B0503020204020204" charset="-122"/>
                <a:sym typeface="+mn-ea"/>
              </a:rPr>
              <a:t>项</a:t>
            </a:r>
            <a:endParaRPr lang="zh-CN" altLang="en-US" sz="2800" b="1" kern="0" spc="100" dirty="0">
              <a:solidFill>
                <a:schemeClr val="tx1"/>
              </a:solidFill>
              <a:uFillTx/>
              <a:latin typeface="微软雅黑" panose="020B0503020204020204" charset="-122"/>
              <a:ea typeface="微软雅黑" panose="020B0503020204020204" charset="-122"/>
              <a:cs typeface="微软雅黑" panose="020B0503020204020204" charset="-122"/>
            </a:endParaRPr>
          </a:p>
        </p:txBody>
      </p:sp>
      <p:cxnSp>
        <p:nvCxnSpPr>
          <p:cNvPr id="12295" name="直接连接符 3"/>
          <p:cNvCxnSpPr/>
          <p:nvPr/>
        </p:nvCxnSpPr>
        <p:spPr>
          <a:xfrm>
            <a:off x="6087141" y="2172370"/>
            <a:ext cx="0" cy="3049905"/>
          </a:xfrm>
          <a:prstGeom prst="line">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rot="16200000">
            <a:off x="231140" y="1000125"/>
            <a:ext cx="5355590" cy="5212715"/>
          </a:xfrm>
          <a:prstGeom prst="ellipse">
            <a:avLst/>
          </a:prstGeom>
          <a:gradFill>
            <a:gsLst>
              <a:gs pos="0">
                <a:srgbClr val="FF0000"/>
              </a:gs>
              <a:gs pos="100000">
                <a:schemeClr val="bg1"/>
              </a:gs>
            </a:gsLst>
            <a:lin ang="54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4" descr="017-01.jpg"/>
          <p:cNvPicPr preferRelativeResize="0">
            <a:picLocks noChangeAspect="1"/>
          </p:cNvPicPr>
          <p:nvPr/>
        </p:nvPicPr>
        <p:blipFill>
          <a:blip r:embed="rId3" cstate="print"/>
          <a:srcRect l="33594" t="25699" r="32813" b="62151"/>
          <a:stretch>
            <a:fillRect/>
          </a:stretch>
        </p:blipFill>
        <p:spPr bwMode="auto">
          <a:xfrm>
            <a:off x="302895" y="104775"/>
            <a:ext cx="3220085" cy="824230"/>
          </a:xfrm>
          <a:prstGeom prst="rect">
            <a:avLst/>
          </a:prstGeom>
          <a:solidFill>
            <a:schemeClr val="bg1">
              <a:lumMod val="75000"/>
            </a:schemeClr>
          </a:solidFill>
          <a:ln w="9525">
            <a:noFill/>
            <a:miter lim="800000"/>
            <a:headEnd/>
            <a:tailEnd/>
          </a:ln>
          <a:effectLst>
            <a:softEdge rad="63500"/>
          </a:effectLst>
        </p:spPr>
      </p:pic>
      <p:sp>
        <p:nvSpPr>
          <p:cNvPr id="3" name="文本框 2"/>
          <p:cNvSpPr txBox="1"/>
          <p:nvPr/>
        </p:nvSpPr>
        <p:spPr>
          <a:xfrm>
            <a:off x="7538812" y="2414971"/>
            <a:ext cx="4535170" cy="2246769"/>
          </a:xfrm>
          <a:prstGeom prst="rect">
            <a:avLst/>
          </a:prstGeom>
          <a:noFill/>
          <a:ln w="9525">
            <a:noFill/>
          </a:ln>
        </p:spPr>
        <p:txBody>
          <a:bodyPr wrap="square" anchor="t" anchorCtr="0">
            <a:spAutoFit/>
          </a:bodyPr>
          <a:lstStyle/>
          <a:p>
            <a:r>
              <a:rPr sz="2800" dirty="0" err="1">
                <a:solidFill>
                  <a:schemeClr val="tx1"/>
                </a:solidFill>
                <a:latin typeface="方正小标宋简体" panose="03000509000000000000" charset="-122"/>
                <a:ea typeface="方正小标宋简体" panose="03000509000000000000" charset="-122"/>
                <a:cs typeface="方正小标宋简体" panose="03000509000000000000" charset="-122"/>
              </a:rPr>
              <a:t>舞台艺术创作</a:t>
            </a:r>
            <a:endParaRPr sz="2800" dirty="0">
              <a:solidFill>
                <a:schemeClr val="tx1"/>
              </a:solidFill>
              <a:latin typeface="方正小标宋简体" panose="03000509000000000000" charset="-122"/>
              <a:ea typeface="方正小标宋简体" panose="03000509000000000000" charset="-122"/>
              <a:cs typeface="方正小标宋简体" panose="03000509000000000000" charset="-122"/>
            </a:endParaRPr>
          </a:p>
          <a:p>
            <a:r>
              <a:rPr sz="2800" dirty="0" err="1">
                <a:solidFill>
                  <a:schemeClr val="tx1"/>
                </a:solidFill>
                <a:latin typeface="方正小标宋简体" panose="03000509000000000000" charset="-122"/>
                <a:ea typeface="方正小标宋简体" panose="03000509000000000000" charset="-122"/>
                <a:cs typeface="方正小标宋简体" panose="03000509000000000000" charset="-122"/>
              </a:rPr>
              <a:t>美术创作</a:t>
            </a:r>
            <a:endParaRPr sz="2800" dirty="0">
              <a:solidFill>
                <a:schemeClr val="tx1"/>
              </a:solidFill>
              <a:latin typeface="方正小标宋简体" panose="03000509000000000000" charset="-122"/>
              <a:ea typeface="方正小标宋简体" panose="03000509000000000000" charset="-122"/>
              <a:cs typeface="方正小标宋简体" panose="03000509000000000000" charset="-122"/>
            </a:endParaRPr>
          </a:p>
          <a:p>
            <a:r>
              <a:rPr sz="2800" dirty="0" err="1">
                <a:solidFill>
                  <a:schemeClr val="tx1"/>
                </a:solidFill>
                <a:latin typeface="方正小标宋简体" panose="03000509000000000000" charset="-122"/>
                <a:ea typeface="方正小标宋简体" panose="03000509000000000000" charset="-122"/>
                <a:cs typeface="方正小标宋简体" panose="03000509000000000000" charset="-122"/>
              </a:rPr>
              <a:t>传播交流推广</a:t>
            </a:r>
            <a:endParaRPr sz="2800" dirty="0">
              <a:solidFill>
                <a:schemeClr val="tx1"/>
              </a:solidFill>
              <a:latin typeface="方正小标宋简体" panose="03000509000000000000" charset="-122"/>
              <a:ea typeface="方正小标宋简体" panose="03000509000000000000" charset="-122"/>
              <a:cs typeface="方正小标宋简体" panose="03000509000000000000" charset="-122"/>
            </a:endParaRPr>
          </a:p>
          <a:p>
            <a:r>
              <a:rPr sz="2800" dirty="0" err="1">
                <a:solidFill>
                  <a:schemeClr val="tx1"/>
                </a:solidFill>
                <a:latin typeface="方正小标宋简体" panose="03000509000000000000" charset="-122"/>
                <a:ea typeface="方正小标宋简体" panose="03000509000000000000" charset="-122"/>
                <a:cs typeface="方正小标宋简体" panose="03000509000000000000" charset="-122"/>
              </a:rPr>
              <a:t>艺术人才培训</a:t>
            </a:r>
            <a:endParaRPr sz="2800" dirty="0">
              <a:solidFill>
                <a:schemeClr val="tx1"/>
              </a:solidFill>
              <a:latin typeface="方正小标宋简体" panose="03000509000000000000" charset="-122"/>
              <a:ea typeface="方正小标宋简体" panose="03000509000000000000" charset="-122"/>
              <a:cs typeface="方正小标宋简体" panose="03000509000000000000" charset="-122"/>
            </a:endParaRPr>
          </a:p>
          <a:p>
            <a:r>
              <a:rPr sz="2800" dirty="0" err="1">
                <a:solidFill>
                  <a:schemeClr val="tx1"/>
                </a:solidFill>
                <a:latin typeface="方正小标宋简体" panose="03000509000000000000" charset="-122"/>
                <a:ea typeface="方正小标宋简体" panose="03000509000000000000" charset="-122"/>
                <a:cs typeface="方正小标宋简体" panose="03000509000000000000" charset="-122"/>
              </a:rPr>
              <a:t>青年艺术创作人才</a:t>
            </a:r>
            <a:endParaRPr sz="2800" dirty="0">
              <a:solidFill>
                <a:schemeClr val="tx1"/>
              </a:solidFill>
              <a:latin typeface="方正小标宋简体" panose="03000509000000000000" charset="-122"/>
              <a:ea typeface="方正小标宋简体" panose="03000509000000000000" charset="-122"/>
              <a:cs typeface="方正小标宋简体" panose="03000509000000000000" charset="-122"/>
            </a:endParaRPr>
          </a:p>
        </p:txBody>
      </p:sp>
      <p:sp>
        <p:nvSpPr>
          <p:cNvPr id="5" name="文本框 4"/>
          <p:cNvSpPr txBox="1"/>
          <p:nvPr/>
        </p:nvSpPr>
        <p:spPr>
          <a:xfrm>
            <a:off x="1788795" y="3222625"/>
            <a:ext cx="3068320" cy="768350"/>
          </a:xfrm>
          <a:prstGeom prst="rect">
            <a:avLst/>
          </a:prstGeom>
          <a:noFill/>
          <a:ln w="9525">
            <a:noFill/>
          </a:ln>
        </p:spPr>
        <p:txBody>
          <a:bodyPr wrap="square" anchor="t" anchorCtr="0">
            <a:spAutoFit/>
          </a:bodyPr>
          <a:lstStyle/>
          <a:p>
            <a:r>
              <a:rPr sz="4400">
                <a:solidFill>
                  <a:schemeClr val="tx1"/>
                </a:solidFill>
                <a:latin typeface="方正小标宋简体" panose="03000509000000000000" charset="-122"/>
                <a:ea typeface="方正小标宋简体" panose="03000509000000000000" charset="-122"/>
                <a:cs typeface="方正小标宋简体" panose="03000509000000000000" charset="-122"/>
              </a:rPr>
              <a:t>资助体系</a:t>
            </a:r>
          </a:p>
        </p:txBody>
      </p:sp>
      <p:sp>
        <p:nvSpPr>
          <p:cNvPr id="10" name="文本框 9"/>
          <p:cNvSpPr txBox="1"/>
          <p:nvPr/>
        </p:nvSpPr>
        <p:spPr>
          <a:xfrm>
            <a:off x="5233490" y="3263084"/>
            <a:ext cx="2632075" cy="584775"/>
          </a:xfrm>
          <a:prstGeom prst="rect">
            <a:avLst/>
          </a:prstGeom>
          <a:noFill/>
          <a:ln w="9525">
            <a:noFill/>
          </a:ln>
        </p:spPr>
        <p:txBody>
          <a:bodyPr wrap="square" anchor="t" anchorCtr="0">
            <a:spAutoFit/>
          </a:bodyPr>
          <a:lstStyle/>
          <a:p>
            <a:r>
              <a:rPr lang="zh-CN" altLang="en-US" sz="3200" dirty="0">
                <a:solidFill>
                  <a:schemeClr val="tx1"/>
                </a:solidFill>
                <a:latin typeface="方正小标宋简体" panose="03000509000000000000" charset="-122"/>
                <a:ea typeface="方正小标宋简体" panose="03000509000000000000" charset="-122"/>
                <a:cs typeface="方正小标宋简体" panose="03000509000000000000" charset="-122"/>
              </a:rPr>
              <a:t>  </a:t>
            </a:r>
            <a:r>
              <a:rPr sz="3200" dirty="0" err="1">
                <a:solidFill>
                  <a:schemeClr val="tx1"/>
                </a:solidFill>
                <a:latin typeface="方正小标宋简体" panose="03000509000000000000" charset="-122"/>
                <a:ea typeface="方正小标宋简体" panose="03000509000000000000" charset="-122"/>
                <a:cs typeface="方正小标宋简体" panose="03000509000000000000" charset="-122"/>
              </a:rPr>
              <a:t>一般项目</a:t>
            </a:r>
            <a:endParaRPr sz="3200" dirty="0">
              <a:solidFill>
                <a:schemeClr val="tx1"/>
              </a:solidFill>
              <a:latin typeface="方正小标宋简体" panose="03000509000000000000" charset="-122"/>
              <a:ea typeface="方正小标宋简体" panose="03000509000000000000" charset="-122"/>
              <a:cs typeface="方正小标宋简体" panose="03000509000000000000" charset="-122"/>
            </a:endParaRPr>
          </a:p>
        </p:txBody>
      </p:sp>
      <p:cxnSp>
        <p:nvCxnSpPr>
          <p:cNvPr id="17" name="直接连接符 16"/>
          <p:cNvCxnSpPr/>
          <p:nvPr/>
        </p:nvCxnSpPr>
        <p:spPr>
          <a:xfrm>
            <a:off x="7322005" y="2658564"/>
            <a:ext cx="0" cy="1759585"/>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
        <p:nvSpPr>
          <p:cNvPr id="11" name="流程图: 决策 10"/>
          <p:cNvSpPr/>
          <p:nvPr/>
        </p:nvSpPr>
        <p:spPr>
          <a:xfrm>
            <a:off x="4911545" y="3362599"/>
            <a:ext cx="394970" cy="377190"/>
          </a:xfrm>
          <a:prstGeom prst="flowChartDecision">
            <a:avLst/>
          </a:prstGeom>
          <a:gradFill>
            <a:gsLst>
              <a:gs pos="40000">
                <a:srgbClr val="BA0010"/>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FC676-EA85-E1BB-6BAB-C3A26BA83775}"/>
            </a:ext>
          </a:extLst>
        </p:cNvPr>
        <p:cNvGrpSpPr/>
        <p:nvPr/>
      </p:nvGrpSpPr>
      <p:grpSpPr>
        <a:xfrm>
          <a:off x="0" y="0"/>
          <a:ext cx="0" cy="0"/>
          <a:chOff x="0" y="0"/>
          <a:chExt cx="0" cy="0"/>
        </a:xfrm>
      </p:grpSpPr>
      <p:pic>
        <p:nvPicPr>
          <p:cNvPr id="4" name="图片 4" descr="017-01.jpg">
            <a:extLst>
              <a:ext uri="{FF2B5EF4-FFF2-40B4-BE49-F238E27FC236}">
                <a16:creationId xmlns:a16="http://schemas.microsoft.com/office/drawing/2014/main" id="{451A46BF-21F5-3855-3A38-7E6C51549349}"/>
              </a:ext>
            </a:extLst>
          </p:cNvPr>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a:extLst>
              <a:ext uri="{FF2B5EF4-FFF2-40B4-BE49-F238E27FC236}">
                <a16:creationId xmlns:a16="http://schemas.microsoft.com/office/drawing/2014/main" id="{96CC4FE8-D58A-FCB0-32D9-2778BE916585}"/>
              </a:ext>
            </a:extLst>
          </p:cNvPr>
          <p:cNvSpPr txBox="1"/>
          <p:nvPr/>
        </p:nvSpPr>
        <p:spPr>
          <a:xfrm>
            <a:off x="1046480" y="1359364"/>
            <a:ext cx="6704562" cy="583565"/>
          </a:xfrm>
          <a:prstGeom prst="rect">
            <a:avLst/>
          </a:prstGeom>
          <a:noFill/>
        </p:spPr>
        <p:txBody>
          <a:bodyPr wrap="square" rtlCol="0">
            <a:spAutoFit/>
          </a:bodyPr>
          <a:lstStyle/>
          <a:p>
            <a:r>
              <a:rPr lang="zh-CN" altLang="en-US" sz="3200" b="1" dirty="0">
                <a:latin typeface="微软雅黑" panose="020B0503020204020204" charset="-122"/>
                <a:ea typeface="微软雅黑" panose="020B0503020204020204" charset="-122"/>
                <a:sym typeface="+mn-ea"/>
              </a:rPr>
              <a:t>重点变化</a:t>
            </a:r>
            <a:endParaRPr lang="zh-CN" altLang="en-US" sz="3200" b="1" dirty="0">
              <a:solidFill>
                <a:srgbClr val="FF0000"/>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C145CDD3-96E8-FD15-3BF8-80071F19122D}"/>
              </a:ext>
            </a:extLst>
          </p:cNvPr>
          <p:cNvSpPr txBox="1"/>
          <p:nvPr/>
        </p:nvSpPr>
        <p:spPr>
          <a:xfrm>
            <a:off x="1473835" y="2379783"/>
            <a:ext cx="9052651" cy="3631763"/>
          </a:xfrm>
          <a:prstGeom prst="rect">
            <a:avLst/>
          </a:prstGeom>
          <a:noFill/>
        </p:spPr>
        <p:txBody>
          <a:bodyPr wrap="square" rtlCol="0">
            <a:spAutoFit/>
          </a:bodyPr>
          <a:lstStyle/>
          <a:p>
            <a:pPr>
              <a:lnSpc>
                <a:spcPts val="5000"/>
              </a:lnSpc>
              <a:spcBef>
                <a:spcPts val="1200"/>
              </a:spcBef>
            </a:pPr>
            <a:r>
              <a:rPr lang="zh-CN" altLang="en-US" sz="2400" dirty="0">
                <a:latin typeface="微软雅黑" panose="020B0503020204020204" charset="-122"/>
                <a:ea typeface="微软雅黑" panose="020B0503020204020204" charset="-122"/>
              </a:rPr>
              <a:t>对舞台艺术创作资助项目申报文本撰写提出更为明确的要求。</a:t>
            </a:r>
            <a:endParaRPr lang="en-US" altLang="zh-CN" sz="2400" dirty="0">
              <a:latin typeface="微软雅黑" panose="020B0503020204020204" charset="-122"/>
              <a:ea typeface="微软雅黑" panose="020B0503020204020204" charset="-122"/>
            </a:endParaRPr>
          </a:p>
          <a:p>
            <a:pPr>
              <a:lnSpc>
                <a:spcPts val="5000"/>
              </a:lnSpc>
              <a:spcBef>
                <a:spcPts val="1200"/>
              </a:spcBef>
            </a:pPr>
            <a:r>
              <a:rPr lang="zh-CN" altLang="en-US" sz="2400" dirty="0">
                <a:latin typeface="微软雅黑" panose="020B0503020204020204" charset="-122"/>
                <a:ea typeface="微软雅黑" panose="020B0503020204020204" charset="-122"/>
              </a:rPr>
              <a:t>对美术组织创作资助项目的创作人员与作品对应数量比例作出规定。</a:t>
            </a:r>
            <a:endParaRPr lang="en-US" altLang="zh-CN" sz="2400" dirty="0">
              <a:latin typeface="微软雅黑" panose="020B0503020204020204" charset="-122"/>
              <a:ea typeface="微软雅黑" panose="020B0503020204020204" charset="-122"/>
            </a:endParaRPr>
          </a:p>
          <a:p>
            <a:pPr>
              <a:lnSpc>
                <a:spcPts val="5000"/>
              </a:lnSpc>
              <a:spcBef>
                <a:spcPts val="1200"/>
              </a:spcBef>
            </a:pPr>
            <a:r>
              <a:rPr lang="zh-CN" altLang="en-US" sz="2400" dirty="0" smtClean="0">
                <a:latin typeface="微软雅黑" panose="020B0503020204020204" charset="-122"/>
                <a:ea typeface="微软雅黑" panose="020B0503020204020204" charset="-122"/>
              </a:rPr>
              <a:t>进一步</a:t>
            </a:r>
            <a:r>
              <a:rPr lang="zh-CN" altLang="en-US" sz="2400" dirty="0">
                <a:latin typeface="微软雅黑" panose="020B0503020204020204" charset="-122"/>
                <a:ea typeface="微软雅黑" panose="020B0503020204020204" charset="-122"/>
              </a:rPr>
              <a:t>明确艺术人才培训资助项目的培训类型，调整中长期培训的集中培训时长。</a:t>
            </a:r>
            <a:endParaRPr lang="en-US" altLang="zh-CN" sz="2400" dirty="0">
              <a:latin typeface="微软雅黑" panose="020B0503020204020204" charset="-122"/>
              <a:ea typeface="微软雅黑" panose="020B0503020204020204" charset="-122"/>
            </a:endParaRPr>
          </a:p>
          <a:p>
            <a:pPr>
              <a:lnSpc>
                <a:spcPts val="5200"/>
              </a:lnSpc>
            </a:pPr>
            <a:endParaRPr lang="zh-CN" altLang="en-US" sz="2400" dirty="0">
              <a:solidFill>
                <a:schemeClr val="tx1">
                  <a:lumMod val="75000"/>
                  <a:lumOff val="25000"/>
                </a:schemeClr>
              </a:solidFill>
              <a:latin typeface="华文中宋" panose="02010600040101010101" pitchFamily="2" charset="-122"/>
              <a:ea typeface="华文中宋" panose="02010600040101010101" pitchFamily="2" charset="-122"/>
              <a:cs typeface="Times New Roman" panose="02020603050405020304" charset="0"/>
            </a:endParaRPr>
          </a:p>
        </p:txBody>
      </p:sp>
      <p:sp>
        <p:nvSpPr>
          <p:cNvPr id="6" name="菱形 5">
            <a:extLst>
              <a:ext uri="{FF2B5EF4-FFF2-40B4-BE49-F238E27FC236}">
                <a16:creationId xmlns:a16="http://schemas.microsoft.com/office/drawing/2014/main" id="{8002311F-2E26-C28C-0709-C3196F4D9774}"/>
              </a:ext>
            </a:extLst>
          </p:cNvPr>
          <p:cNvSpPr/>
          <p:nvPr/>
        </p:nvSpPr>
        <p:spPr>
          <a:xfrm>
            <a:off x="1046480" y="2673005"/>
            <a:ext cx="341284"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a:extLst>
              <a:ext uri="{FF2B5EF4-FFF2-40B4-BE49-F238E27FC236}">
                <a16:creationId xmlns:a16="http://schemas.microsoft.com/office/drawing/2014/main" id="{602B7B01-92E9-E0F2-4DC0-5BD9846704AB}"/>
              </a:ext>
            </a:extLst>
          </p:cNvPr>
          <p:cNvSpPr/>
          <p:nvPr/>
        </p:nvSpPr>
        <p:spPr>
          <a:xfrm>
            <a:off x="1046480" y="3421671"/>
            <a:ext cx="341284" cy="328567"/>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a:extLst>
              <a:ext uri="{FF2B5EF4-FFF2-40B4-BE49-F238E27FC236}">
                <a16:creationId xmlns:a16="http://schemas.microsoft.com/office/drawing/2014/main" id="{CD1DF97A-38DC-11A2-E307-096298C66F13}"/>
              </a:ext>
            </a:extLst>
          </p:cNvPr>
          <p:cNvSpPr/>
          <p:nvPr/>
        </p:nvSpPr>
        <p:spPr>
          <a:xfrm>
            <a:off x="1047333" y="4222552"/>
            <a:ext cx="341284" cy="3238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67682178"/>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8EE2B3-7D2F-9B38-5544-2D08E8267844}"/>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0A386675-9524-1D19-32BE-6FA187419387}"/>
              </a:ext>
            </a:extLst>
          </p:cNvPr>
          <p:cNvSpPr/>
          <p:nvPr/>
        </p:nvSpPr>
        <p:spPr>
          <a:xfrm>
            <a:off x="0" y="3161665"/>
            <a:ext cx="12192635" cy="375666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4" descr="017-01.jpg">
            <a:extLst>
              <a:ext uri="{FF2B5EF4-FFF2-40B4-BE49-F238E27FC236}">
                <a16:creationId xmlns:a16="http://schemas.microsoft.com/office/drawing/2014/main" id="{BAAB6117-78E9-F611-3760-9A34341B95A7}"/>
              </a:ext>
            </a:extLst>
          </p:cNvPr>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2" name="文本框 1">
            <a:extLst>
              <a:ext uri="{FF2B5EF4-FFF2-40B4-BE49-F238E27FC236}">
                <a16:creationId xmlns:a16="http://schemas.microsoft.com/office/drawing/2014/main" id="{B17D5A1B-CE43-668F-45F9-5776F9CCDEA5}"/>
              </a:ext>
            </a:extLst>
          </p:cNvPr>
          <p:cNvSpPr txBox="1"/>
          <p:nvPr/>
        </p:nvSpPr>
        <p:spPr>
          <a:xfrm>
            <a:off x="166631" y="1730648"/>
            <a:ext cx="7388057" cy="738664"/>
          </a:xfrm>
          <a:prstGeom prst="rect">
            <a:avLst/>
          </a:prstGeom>
          <a:noFill/>
        </p:spPr>
        <p:txBody>
          <a:bodyPr wrap="square" rtlCol="0">
            <a:spAutoFit/>
          </a:bodyPr>
          <a:lstStyle/>
          <a:p>
            <a:r>
              <a:rPr lang="zh-CN" altLang="en-US" sz="4200" b="1" dirty="0">
                <a:latin typeface="华文中宋" panose="02010600040101010101" pitchFamily="2" charset="-122"/>
                <a:ea typeface="华文中宋" panose="02010600040101010101" pitchFamily="2" charset="-122"/>
              </a:rPr>
              <a:t>一、舞台艺术创作资助项目</a:t>
            </a:r>
          </a:p>
        </p:txBody>
      </p:sp>
      <p:sp>
        <p:nvSpPr>
          <p:cNvPr id="5" name="文本框 4">
            <a:extLst>
              <a:ext uri="{FF2B5EF4-FFF2-40B4-BE49-F238E27FC236}">
                <a16:creationId xmlns:a16="http://schemas.microsoft.com/office/drawing/2014/main" id="{11EC4003-51DE-5EA0-D2F1-830167C358E7}"/>
              </a:ext>
            </a:extLst>
          </p:cNvPr>
          <p:cNvSpPr txBox="1"/>
          <p:nvPr/>
        </p:nvSpPr>
        <p:spPr>
          <a:xfrm>
            <a:off x="351685" y="3700750"/>
            <a:ext cx="11395710" cy="2678490"/>
          </a:xfrm>
          <a:prstGeom prst="rect">
            <a:avLst/>
          </a:prstGeom>
          <a:noFill/>
        </p:spPr>
        <p:txBody>
          <a:bodyPr wrap="square" rtlCol="0">
            <a:spAutoFit/>
          </a:bodyPr>
          <a:lstStyle/>
          <a:p>
            <a:pPr>
              <a:lnSpc>
                <a:spcPts val="5200"/>
              </a:lnSpc>
            </a:pPr>
            <a:r>
              <a:rPr lang="zh-CN" altLang="en-US" sz="3200" b="1" dirty="0">
                <a:solidFill>
                  <a:srgbClr val="FF0000"/>
                </a:solidFill>
                <a:latin typeface="微软雅黑" panose="020B0503020204020204" charset="-122"/>
                <a:ea typeface="微软雅黑" panose="020B0503020204020204" charset="-122"/>
                <a:cs typeface="Times New Roman" panose="02020603050405020304" charset="0"/>
              </a:rPr>
              <a:t>大型舞台剧和作品创作资助项目定义</a:t>
            </a:r>
          </a:p>
          <a:p>
            <a:pPr marL="46990" indent="0">
              <a:lnSpc>
                <a:spcPts val="5200"/>
              </a:lnSpc>
              <a:buFont typeface="Wingdings" panose="05000000000000000000" pitchFamily="2" charset="2"/>
              <a:buNone/>
            </a:pPr>
            <a:r>
              <a:rPr lang="zh-CN" altLang="en-US" sz="3000" b="1" dirty="0">
                <a:latin typeface="微软雅黑" panose="020B0503020204020204" charset="-122"/>
                <a:ea typeface="微软雅黑" panose="020B0503020204020204" charset="-122"/>
                <a:cs typeface="Times New Roman" panose="02020603050405020304" charset="0"/>
              </a:rPr>
              <a:t>资助已经完成项目策划等创作前期工作，且在</a:t>
            </a:r>
            <a:r>
              <a:rPr lang="en-US" altLang="zh-CN" sz="3000" b="1" dirty="0">
                <a:latin typeface="微软雅黑" panose="020B0503020204020204" charset="-122"/>
                <a:ea typeface="微软雅黑" panose="020B0503020204020204" charset="-122"/>
                <a:cs typeface="Times New Roman" panose="02020603050405020304" charset="0"/>
              </a:rPr>
              <a:t>2026</a:t>
            </a:r>
            <a:r>
              <a:rPr lang="zh-CN" altLang="en-US" sz="3000" b="1" dirty="0">
                <a:latin typeface="微软雅黑" panose="020B0503020204020204" charset="-122"/>
                <a:ea typeface="微软雅黑" panose="020B0503020204020204" charset="-122"/>
                <a:cs typeface="Times New Roman" panose="02020603050405020304" charset="0"/>
              </a:rPr>
              <a:t>年</a:t>
            </a:r>
            <a:r>
              <a:rPr lang="en-US" altLang="zh-CN" sz="3000" b="1" dirty="0">
                <a:latin typeface="微软雅黑" panose="020B0503020204020204" charset="-122"/>
                <a:ea typeface="微软雅黑" panose="020B0503020204020204" charset="-122"/>
                <a:cs typeface="Times New Roman" panose="02020603050405020304" charset="0"/>
              </a:rPr>
              <a:t>4</a:t>
            </a:r>
            <a:r>
              <a:rPr lang="zh-CN" altLang="en-US" sz="3000" b="1" dirty="0">
                <a:latin typeface="微软雅黑" panose="020B0503020204020204" charset="-122"/>
                <a:ea typeface="微软雅黑" panose="020B0503020204020204" charset="-122"/>
                <a:cs typeface="Times New Roman" panose="02020603050405020304" charset="0"/>
              </a:rPr>
              <a:t>月</a:t>
            </a:r>
            <a:r>
              <a:rPr lang="en-US" altLang="zh-CN" sz="3000" b="1" dirty="0">
                <a:latin typeface="微软雅黑" panose="020B0503020204020204" charset="-122"/>
                <a:ea typeface="微软雅黑" panose="020B0503020204020204" charset="-122"/>
                <a:cs typeface="Times New Roman" panose="02020603050405020304" charset="0"/>
              </a:rPr>
              <a:t>15</a:t>
            </a:r>
            <a:r>
              <a:rPr lang="zh-CN" altLang="en-US" sz="3000" b="1" dirty="0">
                <a:latin typeface="微软雅黑" panose="020B0503020204020204" charset="-122"/>
                <a:ea typeface="微软雅黑" panose="020B0503020204020204" charset="-122"/>
                <a:cs typeface="Times New Roman" panose="02020603050405020304" charset="0"/>
              </a:rPr>
              <a:t>日前未安排首演的大型舞台剧和作品。</a:t>
            </a:r>
            <a:endParaRPr lang="en-US" altLang="zh-CN" sz="3000" b="1" dirty="0">
              <a:latin typeface="微软雅黑" panose="020B0503020204020204" charset="-122"/>
              <a:ea typeface="微软雅黑" panose="020B0503020204020204" charset="-122"/>
              <a:cs typeface="Times New Roman" panose="02020603050405020304" charset="0"/>
            </a:endParaRPr>
          </a:p>
          <a:p>
            <a:pPr marL="46990" indent="0">
              <a:lnSpc>
                <a:spcPts val="5200"/>
              </a:lnSpc>
              <a:buFont typeface="Wingdings" panose="05000000000000000000" pitchFamily="2" charset="2"/>
              <a:buNone/>
            </a:pPr>
            <a:r>
              <a:rPr lang="zh-CN" altLang="en-US" sz="3000" b="1" dirty="0">
                <a:solidFill>
                  <a:srgbClr val="FF0000"/>
                </a:solidFill>
                <a:latin typeface="微软雅黑" panose="020B0503020204020204" charset="-122"/>
                <a:ea typeface="微软雅黑" panose="020B0503020204020204" charset="-122"/>
                <a:cs typeface="Times New Roman" panose="02020603050405020304" charset="0"/>
              </a:rPr>
              <a:t>“首演”</a:t>
            </a:r>
            <a:r>
              <a:rPr lang="en-US" altLang="zh-CN" sz="3000" b="1" dirty="0">
                <a:latin typeface="微软雅黑" panose="020B0503020204020204" charset="-122"/>
                <a:ea typeface="微软雅黑" panose="020B0503020204020204" charset="-122"/>
                <a:cs typeface="Times New Roman" panose="02020603050405020304" charset="0"/>
              </a:rPr>
              <a:t>——</a:t>
            </a:r>
            <a:r>
              <a:rPr lang="zh-CN" altLang="en-US" sz="3000" b="1" dirty="0">
                <a:latin typeface="微软雅黑" panose="020B0503020204020204" charset="-122"/>
                <a:ea typeface="微软雅黑" panose="020B0503020204020204" charset="-122"/>
                <a:cs typeface="Times New Roman" panose="02020603050405020304" charset="0"/>
              </a:rPr>
              <a:t>对外售票演出即视为首演。</a:t>
            </a:r>
          </a:p>
        </p:txBody>
      </p:sp>
      <p:sp>
        <p:nvSpPr>
          <p:cNvPr id="12293" name="TextBox 10">
            <a:extLst>
              <a:ext uri="{FF2B5EF4-FFF2-40B4-BE49-F238E27FC236}">
                <a16:creationId xmlns:a16="http://schemas.microsoft.com/office/drawing/2014/main" id="{6E7543FC-79BD-6AA9-2FF8-457EF74B4447}"/>
              </a:ext>
            </a:extLst>
          </p:cNvPr>
          <p:cNvSpPr txBox="1"/>
          <p:nvPr/>
        </p:nvSpPr>
        <p:spPr>
          <a:xfrm>
            <a:off x="6701504" y="1284372"/>
            <a:ext cx="5211683" cy="1631216"/>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eaLnBrk="1" hangingPunct="1">
              <a:lnSpc>
                <a:spcPts val="6000"/>
              </a:lnSpc>
              <a:spcBef>
                <a:spcPct val="0"/>
              </a:spcBef>
              <a:buNone/>
            </a:pPr>
            <a:r>
              <a:rPr lang="zh-CN" altLang="en-US" b="1" dirty="0">
                <a:latin typeface="微软雅黑" panose="020B0503020204020204" charset="-122"/>
                <a:ea typeface="微软雅黑" panose="020B0503020204020204" charset="-122"/>
              </a:rPr>
              <a:t>（</a:t>
            </a:r>
            <a:r>
              <a:rPr lang="zh-CN" altLang="en-US" sz="2800" b="1" dirty="0">
                <a:latin typeface="微软雅黑" panose="020B0503020204020204" charset="-122"/>
                <a:ea typeface="微软雅黑" panose="020B0503020204020204" charset="-122"/>
              </a:rPr>
              <a:t>一）大型舞台剧和作品</a:t>
            </a:r>
            <a:endParaRPr lang="en-US" altLang="zh-CN" sz="2800" b="1" dirty="0">
              <a:latin typeface="微软雅黑" panose="020B0503020204020204" charset="-122"/>
              <a:ea typeface="微软雅黑" panose="020B0503020204020204" charset="-122"/>
            </a:endParaRPr>
          </a:p>
          <a:p>
            <a:pPr marL="0" lvl="0" indent="0" eaLnBrk="1" hangingPunct="1">
              <a:lnSpc>
                <a:spcPts val="6000"/>
              </a:lnSpc>
              <a:spcBef>
                <a:spcPct val="0"/>
              </a:spcBef>
              <a:buNone/>
            </a:pPr>
            <a:r>
              <a:rPr lang="zh-CN" altLang="en-US" sz="2800" b="1" dirty="0">
                <a:latin typeface="微软雅黑" panose="020B0503020204020204" charset="-122"/>
                <a:ea typeface="微软雅黑" panose="020B0503020204020204" charset="-122"/>
              </a:rPr>
              <a:t>（二）中小型剧（节）目和作品</a:t>
            </a:r>
          </a:p>
        </p:txBody>
      </p:sp>
      <p:cxnSp>
        <p:nvCxnSpPr>
          <p:cNvPr id="12294" name="直接连接符 3">
            <a:extLst>
              <a:ext uri="{FF2B5EF4-FFF2-40B4-BE49-F238E27FC236}">
                <a16:creationId xmlns:a16="http://schemas.microsoft.com/office/drawing/2014/main" id="{C43B63AC-0C10-314C-A208-914980AF7216}"/>
              </a:ext>
            </a:extLst>
          </p:cNvPr>
          <p:cNvCxnSpPr/>
          <p:nvPr/>
        </p:nvCxnSpPr>
        <p:spPr>
          <a:xfrm>
            <a:off x="6768588" y="1600185"/>
            <a:ext cx="0" cy="1172210"/>
          </a:xfrm>
          <a:prstGeom prst="line">
            <a:avLst/>
          </a:prstGeom>
          <a:ln w="127000" cap="flat" cmpd="sng">
            <a:solidFill>
              <a:srgbClr val="FF0000"/>
            </a:solidFill>
            <a:prstDash val="solid"/>
            <a:headEnd type="none" w="med" len="med"/>
            <a:tailEnd type="none" w="med" len="med"/>
          </a:ln>
        </p:spPr>
      </p:cxnSp>
    </p:spTree>
    <p:extLst>
      <p:ext uri="{BB962C8B-B14F-4D97-AF65-F5344CB8AC3E}">
        <p14:creationId xmlns:p14="http://schemas.microsoft.com/office/powerpoint/2010/main" val="448777880"/>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574800"/>
            <a:ext cx="12192000" cy="5343525"/>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4" descr="017-01.jpg"/>
          <p:cNvPicPr preferRelativeResize="0">
            <a:picLocks noChangeAspect="1"/>
          </p:cNvPicPr>
          <p:nvPr/>
        </p:nvPicPr>
        <p:blipFill>
          <a:blip r:embed="rId3" cstate="print"/>
          <a:srcRect l="33594" t="25699" r="32813" b="62151"/>
          <a:stretch>
            <a:fillRect/>
          </a:stretch>
        </p:blipFill>
        <p:spPr bwMode="auto">
          <a:xfrm>
            <a:off x="421005" y="264160"/>
            <a:ext cx="3220085" cy="824230"/>
          </a:xfrm>
          <a:prstGeom prst="rect">
            <a:avLst/>
          </a:prstGeom>
          <a:solidFill>
            <a:schemeClr val="bg1">
              <a:lumMod val="75000"/>
            </a:schemeClr>
          </a:solidFill>
          <a:ln w="9525">
            <a:noFill/>
            <a:miter lim="800000"/>
            <a:headEnd/>
            <a:tailEnd/>
          </a:ln>
          <a:effectLst>
            <a:softEdge rad="63500"/>
          </a:effectLst>
        </p:spPr>
      </p:pic>
      <p:sp>
        <p:nvSpPr>
          <p:cNvPr id="5" name="文本框 4"/>
          <p:cNvSpPr txBox="1"/>
          <p:nvPr/>
        </p:nvSpPr>
        <p:spPr>
          <a:xfrm>
            <a:off x="868045" y="2247900"/>
            <a:ext cx="12035155" cy="3803413"/>
          </a:xfrm>
          <a:prstGeom prst="rect">
            <a:avLst/>
          </a:prstGeom>
          <a:noFill/>
        </p:spPr>
        <p:txBody>
          <a:bodyPr wrap="square" rtlCol="0">
            <a:spAutoFit/>
          </a:bodyPr>
          <a:lstStyle/>
          <a:p>
            <a:pPr>
              <a:lnSpc>
                <a:spcPts val="5200"/>
              </a:lnSpc>
            </a:pPr>
            <a:r>
              <a:rPr lang="zh-CN" altLang="en-US" sz="3600" b="1" dirty="0">
                <a:solidFill>
                  <a:srgbClr val="FF0000"/>
                </a:solidFill>
                <a:latin typeface="微软雅黑" panose="020B0503020204020204" charset="-122"/>
                <a:ea typeface="微软雅黑" panose="020B0503020204020204" charset="-122"/>
                <a:cs typeface="Times New Roman" panose="02020603050405020304" charset="0"/>
              </a:rPr>
              <a:t>大型舞台剧和作品创作项目资助范围</a:t>
            </a:r>
          </a:p>
          <a:p>
            <a:pPr marL="46990" indent="0">
              <a:lnSpc>
                <a:spcPts val="5500"/>
              </a:lnSpc>
              <a:spcBef>
                <a:spcPts val="2400"/>
              </a:spcBef>
              <a:buFont typeface="Wingdings" panose="05000000000000000000" pitchFamily="2" charset="2"/>
              <a:buNone/>
            </a:pPr>
            <a:r>
              <a:rPr lang="en-US" altLang="zh-CN" sz="3000" b="1" dirty="0">
                <a:latin typeface="微软雅黑" panose="020B0503020204020204" charset="-122"/>
                <a:ea typeface="微软雅黑" panose="020B0503020204020204" charset="-122"/>
                <a:cs typeface="Times New Roman" panose="02020603050405020304" charset="0"/>
              </a:rPr>
              <a:t>1.</a:t>
            </a:r>
            <a:r>
              <a:rPr lang="zh-CN" altLang="en-US" sz="3000" b="1" dirty="0">
                <a:latin typeface="微软雅黑" panose="020B0503020204020204" charset="-122"/>
                <a:ea typeface="微软雅黑" panose="020B0503020204020204" charset="-122"/>
                <a:cs typeface="Times New Roman" panose="02020603050405020304" charset="0"/>
              </a:rPr>
              <a:t>戏曲；</a:t>
            </a:r>
            <a:r>
              <a:rPr lang="en-US" altLang="zh-CN" sz="3000" b="1" dirty="0">
                <a:latin typeface="微软雅黑" panose="020B0503020204020204" charset="-122"/>
                <a:ea typeface="微软雅黑" panose="020B0503020204020204" charset="-122"/>
                <a:cs typeface="Times New Roman" panose="02020603050405020304" charset="0"/>
              </a:rPr>
              <a:t>2.</a:t>
            </a:r>
            <a:r>
              <a:rPr lang="zh-CN" altLang="en-US" sz="3000" b="1" dirty="0">
                <a:latin typeface="微软雅黑" panose="020B0503020204020204" charset="-122"/>
                <a:ea typeface="微软雅黑" panose="020B0503020204020204" charset="-122"/>
                <a:cs typeface="Times New Roman" panose="02020603050405020304" charset="0"/>
              </a:rPr>
              <a:t>话剧；</a:t>
            </a:r>
            <a:r>
              <a:rPr lang="en-US" altLang="zh-CN" sz="3000" b="1" dirty="0">
                <a:latin typeface="微软雅黑" panose="020B0503020204020204" charset="-122"/>
                <a:ea typeface="微软雅黑" panose="020B0503020204020204" charset="-122"/>
                <a:cs typeface="Times New Roman" panose="02020603050405020304" charset="0"/>
              </a:rPr>
              <a:t>3.</a:t>
            </a:r>
            <a:r>
              <a:rPr lang="zh-CN" altLang="en-US" sz="3000" b="1" dirty="0">
                <a:latin typeface="微软雅黑" panose="020B0503020204020204" charset="-122"/>
                <a:ea typeface="微软雅黑" panose="020B0503020204020204" charset="-122"/>
                <a:cs typeface="Times New Roman" panose="02020603050405020304" charset="0"/>
              </a:rPr>
              <a:t>歌剧；</a:t>
            </a:r>
            <a:r>
              <a:rPr lang="en-US" altLang="zh-CN" sz="3000" b="1" dirty="0">
                <a:latin typeface="微软雅黑" panose="020B0503020204020204" charset="-122"/>
                <a:ea typeface="微软雅黑" panose="020B0503020204020204" charset="-122"/>
                <a:cs typeface="Times New Roman" panose="02020603050405020304" charset="0"/>
              </a:rPr>
              <a:t>4.</a:t>
            </a:r>
            <a:r>
              <a:rPr lang="zh-CN" altLang="en-US" sz="3000" b="1" dirty="0">
                <a:latin typeface="微软雅黑" panose="020B0503020204020204" charset="-122"/>
                <a:ea typeface="微软雅黑" panose="020B0503020204020204" charset="-122"/>
                <a:cs typeface="Times New Roman" panose="02020603050405020304" charset="0"/>
              </a:rPr>
              <a:t>舞剧；</a:t>
            </a:r>
            <a:r>
              <a:rPr lang="en-US" altLang="zh-CN" sz="3000" b="1" dirty="0">
                <a:latin typeface="微软雅黑" panose="020B0503020204020204" charset="-122"/>
                <a:ea typeface="微软雅黑" panose="020B0503020204020204" charset="-122"/>
                <a:cs typeface="Times New Roman" panose="02020603050405020304" charset="0"/>
              </a:rPr>
              <a:t>5.</a:t>
            </a:r>
            <a:r>
              <a:rPr lang="zh-CN" altLang="en-US" sz="3000" b="1" dirty="0">
                <a:latin typeface="微软雅黑" panose="020B0503020204020204" charset="-122"/>
                <a:ea typeface="微软雅黑" panose="020B0503020204020204" charset="-122"/>
                <a:cs typeface="Times New Roman" panose="02020603050405020304" charset="0"/>
              </a:rPr>
              <a:t>音乐剧（歌舞剧）；</a:t>
            </a:r>
            <a:endParaRPr lang="en-US" altLang="zh-CN" sz="3000" b="1" dirty="0">
              <a:latin typeface="微软雅黑" panose="020B0503020204020204" charset="-122"/>
              <a:ea typeface="微软雅黑" panose="020B0503020204020204" charset="-122"/>
              <a:cs typeface="Times New Roman" panose="02020603050405020304" charset="0"/>
            </a:endParaRPr>
          </a:p>
          <a:p>
            <a:pPr marL="46990" indent="0">
              <a:lnSpc>
                <a:spcPts val="5500"/>
              </a:lnSpc>
              <a:buFont typeface="Wingdings" panose="05000000000000000000" pitchFamily="2" charset="2"/>
              <a:buNone/>
            </a:pPr>
            <a:r>
              <a:rPr lang="en-US" altLang="zh-CN" sz="3000" b="1" dirty="0">
                <a:latin typeface="微软雅黑" panose="020B0503020204020204" charset="-122"/>
                <a:ea typeface="微软雅黑" panose="020B0503020204020204" charset="-122"/>
                <a:cs typeface="Times New Roman" panose="02020603050405020304" charset="0"/>
              </a:rPr>
              <a:t>6.</a:t>
            </a:r>
            <a:r>
              <a:rPr lang="zh-CN" altLang="en-US" sz="3000" b="1" dirty="0">
                <a:latin typeface="微软雅黑" panose="020B0503020204020204" charset="-122"/>
                <a:ea typeface="微软雅黑" panose="020B0503020204020204" charset="-122"/>
                <a:cs typeface="Times New Roman" panose="02020603050405020304" charset="0"/>
              </a:rPr>
              <a:t>儿童剧；</a:t>
            </a:r>
            <a:r>
              <a:rPr lang="en-US" altLang="zh-CN" sz="3000" b="1" dirty="0">
                <a:latin typeface="微软雅黑" panose="020B0503020204020204" charset="-122"/>
                <a:ea typeface="微软雅黑" panose="020B0503020204020204" charset="-122"/>
                <a:cs typeface="Times New Roman" panose="02020603050405020304" charset="0"/>
              </a:rPr>
              <a:t>7.</a:t>
            </a:r>
            <a:r>
              <a:rPr lang="zh-CN" altLang="en-US" sz="3000" b="1" dirty="0">
                <a:latin typeface="微软雅黑" panose="020B0503020204020204" charset="-122"/>
                <a:ea typeface="微软雅黑" panose="020B0503020204020204" charset="-122"/>
                <a:cs typeface="Times New Roman" panose="02020603050405020304" charset="0"/>
              </a:rPr>
              <a:t>杂技剧；</a:t>
            </a:r>
            <a:r>
              <a:rPr lang="en-US" altLang="zh-CN" sz="3000" b="1" dirty="0">
                <a:latin typeface="微软雅黑" panose="020B0503020204020204" charset="-122"/>
                <a:ea typeface="微软雅黑" panose="020B0503020204020204" charset="-122"/>
                <a:cs typeface="Times New Roman" panose="02020603050405020304" charset="0"/>
              </a:rPr>
              <a:t>8.</a:t>
            </a:r>
            <a:r>
              <a:rPr lang="zh-CN" altLang="en-US" sz="3000" b="1" dirty="0">
                <a:latin typeface="微软雅黑" panose="020B0503020204020204" charset="-122"/>
                <a:ea typeface="微软雅黑" panose="020B0503020204020204" charset="-122"/>
                <a:cs typeface="Times New Roman" panose="02020603050405020304" charset="0"/>
              </a:rPr>
              <a:t>木偶剧；</a:t>
            </a:r>
            <a:r>
              <a:rPr lang="en-US" altLang="zh-CN" sz="3000" b="1" dirty="0">
                <a:latin typeface="微软雅黑" panose="020B0503020204020204" charset="-122"/>
                <a:ea typeface="微软雅黑" panose="020B0503020204020204" charset="-122"/>
                <a:cs typeface="Times New Roman" panose="02020603050405020304" charset="0"/>
              </a:rPr>
              <a:t>9.</a:t>
            </a:r>
            <a:r>
              <a:rPr lang="zh-CN" altLang="en-US" sz="3000" b="1" dirty="0">
                <a:latin typeface="微软雅黑" panose="020B0503020204020204" charset="-122"/>
                <a:ea typeface="微软雅黑" panose="020B0503020204020204" charset="-122"/>
                <a:cs typeface="Times New Roman" panose="02020603050405020304" charset="0"/>
              </a:rPr>
              <a:t>皮影戏；</a:t>
            </a:r>
            <a:r>
              <a:rPr lang="en-US" altLang="zh-CN" sz="3000" b="1" dirty="0">
                <a:latin typeface="微软雅黑" panose="020B0503020204020204" charset="-122"/>
                <a:ea typeface="微软雅黑" panose="020B0503020204020204" charset="-122"/>
                <a:cs typeface="Times New Roman" panose="02020603050405020304" charset="0"/>
              </a:rPr>
              <a:t>10.</a:t>
            </a:r>
            <a:r>
              <a:rPr lang="zh-CN" altLang="en-US" sz="3000" b="1" dirty="0">
                <a:latin typeface="微软雅黑" panose="020B0503020204020204" charset="-122"/>
                <a:ea typeface="微软雅黑" panose="020B0503020204020204" charset="-122"/>
                <a:cs typeface="Times New Roman" panose="02020603050405020304" charset="0"/>
              </a:rPr>
              <a:t>小剧场戏剧；</a:t>
            </a:r>
            <a:endParaRPr lang="en-US" altLang="zh-CN" sz="3000" b="1" dirty="0">
              <a:latin typeface="微软雅黑" panose="020B0503020204020204" charset="-122"/>
              <a:ea typeface="微软雅黑" panose="020B0503020204020204" charset="-122"/>
              <a:cs typeface="Times New Roman" panose="02020603050405020304" charset="0"/>
            </a:endParaRPr>
          </a:p>
          <a:p>
            <a:pPr marL="46990" indent="0">
              <a:lnSpc>
                <a:spcPts val="5500"/>
              </a:lnSpc>
              <a:buFont typeface="Wingdings" panose="05000000000000000000" pitchFamily="2" charset="2"/>
              <a:buNone/>
            </a:pPr>
            <a:r>
              <a:rPr lang="en-US" altLang="zh-CN" sz="3000" b="1" dirty="0">
                <a:latin typeface="微软雅黑" panose="020B0503020204020204" charset="-122"/>
                <a:ea typeface="微软雅黑" panose="020B0503020204020204" charset="-122"/>
                <a:cs typeface="Times New Roman" panose="02020603050405020304" charset="0"/>
              </a:rPr>
              <a:t>11.</a:t>
            </a:r>
            <a:r>
              <a:rPr lang="zh-CN" altLang="en-US" sz="3000" b="1" dirty="0">
                <a:latin typeface="微软雅黑" panose="020B0503020204020204" charset="-122"/>
                <a:ea typeface="微软雅黑" panose="020B0503020204020204" charset="-122"/>
                <a:cs typeface="Times New Roman" panose="02020603050405020304" charset="0"/>
              </a:rPr>
              <a:t>交响乐；</a:t>
            </a:r>
            <a:r>
              <a:rPr lang="en-US" altLang="zh-CN" sz="3000" b="1" dirty="0">
                <a:latin typeface="微软雅黑" panose="020B0503020204020204" charset="-122"/>
                <a:ea typeface="微软雅黑" panose="020B0503020204020204" charset="-122"/>
                <a:cs typeface="Times New Roman" panose="02020603050405020304" charset="0"/>
              </a:rPr>
              <a:t>12.</a:t>
            </a:r>
            <a:r>
              <a:rPr lang="zh-CN" altLang="en-US" sz="3000" b="1" dirty="0">
                <a:latin typeface="微软雅黑" panose="020B0503020204020204" charset="-122"/>
                <a:ea typeface="微软雅黑" panose="020B0503020204020204" charset="-122"/>
                <a:cs typeface="Times New Roman" panose="02020603050405020304" charset="0"/>
              </a:rPr>
              <a:t>民族管弦乐；</a:t>
            </a:r>
            <a:r>
              <a:rPr lang="en-US" altLang="zh-CN" sz="3000" b="1" dirty="0">
                <a:latin typeface="微软雅黑" panose="020B0503020204020204" charset="-122"/>
                <a:ea typeface="微软雅黑" panose="020B0503020204020204" charset="-122"/>
                <a:cs typeface="Times New Roman" panose="02020603050405020304" charset="0"/>
              </a:rPr>
              <a:t>13.</a:t>
            </a:r>
            <a:r>
              <a:rPr lang="zh-CN" altLang="en-US" sz="3000" b="1" dirty="0">
                <a:latin typeface="微软雅黑" panose="020B0503020204020204" charset="-122"/>
                <a:ea typeface="微软雅黑" panose="020B0503020204020204" charset="-122"/>
                <a:cs typeface="Times New Roman" panose="02020603050405020304" charset="0"/>
              </a:rPr>
              <a:t>曲艺（长篇、中篇）；</a:t>
            </a:r>
            <a:endParaRPr lang="en-US" altLang="zh-CN" sz="3000" b="1" dirty="0">
              <a:latin typeface="微软雅黑" panose="020B0503020204020204" charset="-122"/>
              <a:ea typeface="微软雅黑" panose="020B0503020204020204" charset="-122"/>
              <a:cs typeface="Times New Roman" panose="02020603050405020304" charset="0"/>
            </a:endParaRPr>
          </a:p>
          <a:p>
            <a:pPr marL="46990" indent="0">
              <a:lnSpc>
                <a:spcPts val="5500"/>
              </a:lnSpc>
              <a:buFont typeface="Wingdings" panose="05000000000000000000" pitchFamily="2" charset="2"/>
              <a:buNone/>
            </a:pPr>
            <a:r>
              <a:rPr lang="en-US" altLang="zh-CN" sz="3000" b="1" dirty="0">
                <a:latin typeface="微软雅黑" panose="020B0503020204020204" charset="-122"/>
                <a:ea typeface="微软雅黑" panose="020B0503020204020204" charset="-122"/>
                <a:cs typeface="Times New Roman" panose="02020603050405020304" charset="0"/>
              </a:rPr>
              <a:t>14.</a:t>
            </a:r>
            <a:r>
              <a:rPr lang="zh-CN" altLang="en-US" sz="3000" b="1" dirty="0">
                <a:latin typeface="微软雅黑" panose="020B0503020204020204" charset="-122"/>
                <a:ea typeface="微软雅黑" panose="020B0503020204020204" charset="-122"/>
                <a:cs typeface="Times New Roman" panose="02020603050405020304" charset="0"/>
              </a:rPr>
              <a:t>具有创新性、跨界融合特点的表演艺术形式。</a:t>
            </a:r>
          </a:p>
        </p:txBody>
      </p:sp>
    </p:spTree>
    <p:extLst>
      <p:ext uri="{BB962C8B-B14F-4D97-AF65-F5344CB8AC3E}">
        <p14:creationId xmlns:p14="http://schemas.microsoft.com/office/powerpoint/2010/main" val="3832963334"/>
      </p:ext>
    </p:extLst>
  </p:cSld>
  <p:clrMapOvr>
    <a:masterClrMapping/>
  </p:clrMapOvr>
  <mc:AlternateContent xmlns:mc="http://schemas.openxmlformats.org/markup-compatibility/2006" xmlns:p14="http://schemas.microsoft.com/office/powerpoint/2010/main">
    <mc:Choice Requires="p14">
      <p:transition spd="slow" p14:dur="1750" advClick="0"/>
    </mc:Choice>
    <mc:Fallback xmlns="">
      <p:transition spd="slow" advClick="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M4ODhmOWU2MGM5YzkzN2Y4ZjNiMTdmZmFlMzIxYTMifQ=="/>
</p:tagLst>
</file>

<file path=ppt/tags/tag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1*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DIAGRAM_SCHEMECOLOR_ID" val="5"/>
</p:tagLst>
</file>

<file path=ppt/tags/tag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1*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DIAGRAM_SCHEMECOLOR_ID" val="5"/>
</p:tagLst>
</file>

<file path=ppt/tags/tag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1*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DIAGRAM_SCHEMECOLOR_ID" val="5"/>
</p:tagLst>
</file>

<file path=ppt/tags/tag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1*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DIAGRAM_SCHEMECOLOR_ID" val="5"/>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298,&quot;width&quot;:5071}"/>
</p:tagLst>
</file>

<file path=ppt/tags/tag7.xml><?xml version="1.0" encoding="utf-8"?>
<p:tagLst xmlns:a="http://schemas.openxmlformats.org/drawingml/2006/main" xmlns:r="http://schemas.openxmlformats.org/officeDocument/2006/relationships" xmlns:p="http://schemas.openxmlformats.org/presentationml/2006/main">
  <p:tag name="ISLIDE.DIAGRAM" val="#466533;"/>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思源黑体 CN Medium">
      <a:majorFont>
        <a:latin typeface="Arial"/>
        <a:ea typeface="思源黑体 CN Medium"/>
        <a:cs typeface=""/>
      </a:majorFont>
      <a:minorFont>
        <a:latin typeface="Arial"/>
        <a:ea typeface="思源黑体 CN Medium"/>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TotalTime>
  <Words>3093</Words>
  <Application>Microsoft Office PowerPoint</Application>
  <PresentationFormat>宽屏</PresentationFormat>
  <Paragraphs>243</Paragraphs>
  <Slides>47</Slides>
  <Notes>46</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47</vt:i4>
      </vt:variant>
    </vt:vector>
  </HeadingPairs>
  <TitlesOfParts>
    <vt:vector size="66" baseType="lpstr">
      <vt:lpstr>黑体</vt:lpstr>
      <vt:lpstr>思源宋体 CN Medium</vt:lpstr>
      <vt:lpstr>Calibri</vt:lpstr>
      <vt:lpstr>华文中宋</vt:lpstr>
      <vt:lpstr>Roboto Bold</vt:lpstr>
      <vt:lpstr>Microsoft YaHei Light</vt:lpstr>
      <vt:lpstr>思源黑体 CN Medium</vt:lpstr>
      <vt:lpstr>等线</vt:lpstr>
      <vt:lpstr>楷体</vt:lpstr>
      <vt:lpstr>方正小标宋简体</vt:lpstr>
      <vt:lpstr>字魂58号-创中黑</vt:lpstr>
      <vt:lpstr>华文楷体</vt:lpstr>
      <vt:lpstr>Arial</vt:lpstr>
      <vt:lpstr>华文新魏</vt:lpstr>
      <vt:lpstr>宋体</vt:lpstr>
      <vt:lpstr>Wingdings</vt:lpstr>
      <vt:lpstr>Times New Roman</vt:lpstr>
      <vt:lpstr>微软雅黑</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c:creator>
  <cp:lastModifiedBy>lenovo</cp:lastModifiedBy>
  <cp:revision>426</cp:revision>
  <cp:lastPrinted>2026-03-25T02:36:11Z</cp:lastPrinted>
  <dcterms:created xsi:type="dcterms:W3CDTF">1900-01-01T00:00:00Z</dcterms:created>
  <dcterms:modified xsi:type="dcterms:W3CDTF">2026-03-27T01:48:02Z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6F08C9F12479490CBFB96CDF73D66731</vt:lpwstr>
  </property>
  <property fmtid="{D5CDD505-2E9C-101B-9397-08002B2CF9AE}" pid="3" name="KSOProductBuildVer">
    <vt:lpwstr>2052-12.1.0.15374</vt:lpwstr>
  </property>
</Properties>
</file>